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Layouts/slideLayout8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vml" ContentType="application/vnd.openxmlformats-officedocument.vmlDrawing"/>
  <Default Extension="gif" ContentType="image/gif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Default Extension="bin" ContentType="application/vnd.openxmlformats-officedocument.oleObject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04" r:id="rId3"/>
    <p:sldId id="306" r:id="rId4"/>
    <p:sldId id="305" r:id="rId5"/>
    <p:sldId id="257" r:id="rId6"/>
    <p:sldId id="303" r:id="rId7"/>
    <p:sldId id="316" r:id="rId8"/>
    <p:sldId id="307" r:id="rId9"/>
    <p:sldId id="309" r:id="rId10"/>
    <p:sldId id="308" r:id="rId11"/>
    <p:sldId id="310" r:id="rId12"/>
    <p:sldId id="311" r:id="rId13"/>
    <p:sldId id="312" r:id="rId14"/>
    <p:sldId id="313" r:id="rId15"/>
    <p:sldId id="314" r:id="rId16"/>
    <p:sldId id="315" r:id="rId17"/>
    <p:sldId id="317" r:id="rId18"/>
    <p:sldId id="318" r:id="rId19"/>
    <p:sldId id="319" r:id="rId20"/>
    <p:sldId id="320" r:id="rId21"/>
    <p:sldId id="267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CA596"/>
  </p:clrMru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4EB14F-6827-48AA-97DC-580510C43583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IN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6464F3-E555-4192-92DF-661536CE0E99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231233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497075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94269938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78500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5919050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9298125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1576976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53536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9302301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457040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55844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IN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8987D6-D80F-46E3-9853-4121B85FC697}" type="datetimeFigureOut">
              <a:rPr lang="en-IN" smtClean="0"/>
              <a:pPr/>
              <a:t>05-08-2015</a:t>
            </a:fld>
            <a:endParaRPr lang="en-IN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IN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0CEB5B91-018E-4E07-A4CE-3CEC5B2BF7B0}" type="slidenum">
              <a:rPr lang="en-IN" smtClean="0"/>
              <a:pPr/>
              <a:t>‹#›</a:t>
            </a:fld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4161689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3903495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1.jpeg"/><Relationship Id="rId4" Type="http://schemas.openxmlformats.org/officeDocument/2006/relationships/image" Target="../media/image10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14.png"/><Relationship Id="rId5" Type="http://schemas.openxmlformats.org/officeDocument/2006/relationships/image" Target="../media/image13.jpeg"/><Relationship Id="rId4" Type="http://schemas.openxmlformats.org/officeDocument/2006/relationships/image" Target="../media/image12.gif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oleObject" Target="../embeddings/oleObject13.bin"/><Relationship Id="rId7" Type="http://schemas.openxmlformats.org/officeDocument/2006/relationships/image" Target="../media/image18.gif"/><Relationship Id="rId12" Type="http://schemas.openxmlformats.org/officeDocument/2006/relationships/image" Target="../media/image2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17.gif"/><Relationship Id="rId11" Type="http://schemas.openxmlformats.org/officeDocument/2006/relationships/image" Target="../media/image22.jpeg"/><Relationship Id="rId5" Type="http://schemas.openxmlformats.org/officeDocument/2006/relationships/image" Target="../media/image16.png"/><Relationship Id="rId10" Type="http://schemas.openxmlformats.org/officeDocument/2006/relationships/image" Target="../media/image21.jpeg"/><Relationship Id="rId4" Type="http://schemas.openxmlformats.org/officeDocument/2006/relationships/image" Target="../media/image14.png"/><Relationship Id="rId9" Type="http://schemas.openxmlformats.org/officeDocument/2006/relationships/image" Target="../media/image20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5" Type="http://schemas.openxmlformats.org/officeDocument/2006/relationships/image" Target="../media/image25.jpeg"/><Relationship Id="rId4" Type="http://schemas.openxmlformats.org/officeDocument/2006/relationships/oleObject" Target="../embeddings/oleObject15.bin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7" Type="http://schemas.openxmlformats.org/officeDocument/2006/relationships/image" Target="../media/image29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6" Type="http://schemas.openxmlformats.org/officeDocument/2006/relationships/image" Target="../media/image2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7" Type="http://schemas.openxmlformats.org/officeDocument/2006/relationships/image" Target="../media/image32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1.jpeg"/><Relationship Id="rId5" Type="http://schemas.openxmlformats.org/officeDocument/2006/relationships/image" Target="../media/image30.jpeg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png"/><Relationship Id="rId13" Type="http://schemas.openxmlformats.org/officeDocument/2006/relationships/image" Target="../media/image42.jpeg"/><Relationship Id="rId3" Type="http://schemas.openxmlformats.org/officeDocument/2006/relationships/oleObject" Target="../embeddings/oleObject18.bin"/><Relationship Id="rId7" Type="http://schemas.openxmlformats.org/officeDocument/2006/relationships/image" Target="../media/image36.gif"/><Relationship Id="rId12" Type="http://schemas.openxmlformats.org/officeDocument/2006/relationships/image" Target="../media/image41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5.gif"/><Relationship Id="rId11" Type="http://schemas.openxmlformats.org/officeDocument/2006/relationships/image" Target="../media/image40.jpeg"/><Relationship Id="rId5" Type="http://schemas.openxmlformats.org/officeDocument/2006/relationships/image" Target="../media/image34.jpeg"/><Relationship Id="rId10" Type="http://schemas.openxmlformats.org/officeDocument/2006/relationships/image" Target="../media/image39.gif"/><Relationship Id="rId4" Type="http://schemas.openxmlformats.org/officeDocument/2006/relationships/image" Target="../media/image33.jpeg"/><Relationship Id="rId9" Type="http://schemas.openxmlformats.org/officeDocument/2006/relationships/image" Target="../media/image3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mth104@lpu.co.in" TargetMode="Externa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oleObject" Target="../embeddings/oleObject2.bin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44.w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5" Type="http://schemas.openxmlformats.org/officeDocument/2006/relationships/image" Target="../media/image7.png"/><Relationship Id="rId4" Type="http://schemas.openxmlformats.org/officeDocument/2006/relationships/image" Target="../media/image6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512" y="2204864"/>
            <a:ext cx="8856984" cy="1470025"/>
          </a:xfrm>
        </p:spPr>
        <p:txBody>
          <a:bodyPr>
            <a:noAutofit/>
          </a:bodyPr>
          <a:lstStyle/>
          <a:p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CSE101</a:t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 Programing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4" name="Object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8979"/>
        </p:xfrm>
        <a:graphic>
          <a:graphicData uri="http://schemas.openxmlformats.org/presentationml/2006/ole">
            <p:oleObj spid="_x0000_s1110" r:id="rId3" imgW="13937020" imgH="5409524" progId="">
              <p:embed/>
            </p:oleObj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3608" y="378904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852" y="3918247"/>
            <a:ext cx="17703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</a:endParaRPr>
          </a:p>
        </p:txBody>
      </p:sp>
      <p:pic>
        <p:nvPicPr>
          <p:cNvPr id="1084" name="Picture 60" descr="Tips and Tricks for C Programming: Make a Program more effectiv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32367" y="3918247"/>
            <a:ext cx="3258067" cy="27974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ubtitle 6"/>
          <p:cNvSpPr>
            <a:spLocks noGrp="1"/>
          </p:cNvSpPr>
          <p:nvPr>
            <p:ph type="subTitle" idx="1"/>
          </p:nvPr>
        </p:nvSpPr>
        <p:spPr>
          <a:xfrm>
            <a:off x="1371600" y="4379912"/>
            <a:ext cx="6400800" cy="1752600"/>
          </a:xfrm>
        </p:spPr>
        <p:txBody>
          <a:bodyPr/>
          <a:lstStyle/>
          <a:p>
            <a:r>
              <a:rPr lang="en-US" dirty="0" smtClean="0"/>
              <a:t>The kick start session</a:t>
            </a:r>
            <a:endParaRPr lang="en-IN" dirty="0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361269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7013778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7914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explore more as the day goes by…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2" name="Group 11"/>
          <p:cNvGrpSpPr/>
          <p:nvPr/>
        </p:nvGrpSpPr>
        <p:grpSpPr>
          <a:xfrm>
            <a:off x="460375" y="2134313"/>
            <a:ext cx="3539495" cy="3454927"/>
            <a:chOff x="460375" y="2134313"/>
            <a:chExt cx="3539495" cy="3454927"/>
          </a:xfrm>
        </p:grpSpPr>
        <p:pic>
          <p:nvPicPr>
            <p:cNvPr id="37890" name="Picture 2" descr="http://toonclips.com/600/6709.jpg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11560" y="2134313"/>
              <a:ext cx="3073524" cy="31759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1" name="TextBox 10"/>
            <p:cNvSpPr txBox="1"/>
            <p:nvPr/>
          </p:nvSpPr>
          <p:spPr>
            <a:xfrm>
              <a:off x="460375" y="5219908"/>
              <a:ext cx="3539495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morning 0900 AM Class</a:t>
              </a:r>
              <a:endParaRPr lang="en-IN" b="1" dirty="0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860032" y="1997551"/>
            <a:ext cx="3330981" cy="3528973"/>
            <a:chOff x="4860032" y="1997551"/>
            <a:chExt cx="3330981" cy="3528973"/>
          </a:xfrm>
        </p:grpSpPr>
        <p:pic>
          <p:nvPicPr>
            <p:cNvPr id="37892" name="Picture 4" descr="http://vecto.rs/1024/vector-of-a-happy-cartoon-summer-man-walking-with-a-big-smile-by-ron-leishman-27463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60032" y="1997551"/>
              <a:ext cx="3143980" cy="320538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3" name="TextBox 12"/>
            <p:cNvSpPr txBox="1"/>
            <p:nvPr/>
          </p:nvSpPr>
          <p:spPr>
            <a:xfrm>
              <a:off x="5148064" y="5157192"/>
              <a:ext cx="3042949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b="1" dirty="0" smtClean="0"/>
                <a:t>Going for a movie at 0900 AM</a:t>
              </a:r>
              <a:endParaRPr lang="en-IN" b="1" dirty="0"/>
            </a:p>
          </p:txBody>
        </p:sp>
      </p:grpSp>
      <p:sp>
        <p:nvSpPr>
          <p:cNvPr id="1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  <p:sp>
        <p:nvSpPr>
          <p:cNvPr id="17" name="TextBox 16"/>
          <p:cNvSpPr txBox="1"/>
          <p:nvPr/>
        </p:nvSpPr>
        <p:spPr>
          <a:xfrm>
            <a:off x="1069728" y="5930116"/>
            <a:ext cx="70765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>
                <a:solidFill>
                  <a:srgbClr val="FF0000"/>
                </a:solidFill>
              </a:rPr>
              <a:t>It is all about </a:t>
            </a:r>
            <a:r>
              <a:rPr lang="en-US" sz="2800" b="1" u="sng" dirty="0" smtClean="0">
                <a:solidFill>
                  <a:srgbClr val="FF0000"/>
                </a:solidFill>
              </a:rPr>
              <a:t>WHICH</a:t>
            </a:r>
            <a:r>
              <a:rPr lang="en-US" sz="2800" b="1" dirty="0" smtClean="0">
                <a:solidFill>
                  <a:srgbClr val="FF0000"/>
                </a:solidFill>
              </a:rPr>
              <a:t> program is loaded </a:t>
            </a:r>
            <a:r>
              <a:rPr lang="en-US" sz="2800" b="1" u="sng" dirty="0" smtClean="0">
                <a:solidFill>
                  <a:srgbClr val="FF0000"/>
                </a:solidFill>
              </a:rPr>
              <a:t>WHEN</a:t>
            </a:r>
            <a:endParaRPr lang="en-IN" sz="2800" b="1" u="sng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xmlns="" val="265514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88879135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9958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flow changes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7890" name="Picture 2" descr="http://toonclips.com/600/6709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4354809"/>
            <a:ext cx="2129376" cy="1522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37892" name="Picture 4" descr="http://vecto.rs/1024/vector-of-a-happy-cartoon-summer-man-walking-with-a-big-smile-by-ron-leishman-27463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001365" y="4293096"/>
            <a:ext cx="1473437" cy="15022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Flowchart: Alternate Process 15"/>
          <p:cNvSpPr/>
          <p:nvPr/>
        </p:nvSpPr>
        <p:spPr>
          <a:xfrm>
            <a:off x="3779021" y="1916832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8" name="Flowchart: Decision 7"/>
          <p:cNvSpPr/>
          <p:nvPr/>
        </p:nvSpPr>
        <p:spPr>
          <a:xfrm>
            <a:off x="3275856" y="3264736"/>
            <a:ext cx="2088232" cy="1028360"/>
          </a:xfrm>
          <a:prstGeom prst="flowChartDecision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Where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To</a:t>
            </a:r>
          </a:p>
          <a:p>
            <a:pPr algn="ctr"/>
            <a:r>
              <a:rPr lang="en-US" dirty="0" smtClean="0">
                <a:solidFill>
                  <a:schemeClr val="tx1"/>
                </a:solidFill>
              </a:rPr>
              <a:t>Go?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3779021" y="2636912"/>
            <a:ext cx="1080120" cy="43204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Go!!!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9" name="Straight Arrow Connector 18"/>
          <p:cNvCxnSpPr>
            <a:stCxn id="16" idx="2"/>
            <a:endCxn id="17" idx="0"/>
          </p:cNvCxnSpPr>
          <p:nvPr/>
        </p:nvCxnSpPr>
        <p:spPr>
          <a:xfrm>
            <a:off x="4319081" y="2348880"/>
            <a:ext cx="0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17" idx="2"/>
            <a:endCxn id="8" idx="0"/>
          </p:cNvCxnSpPr>
          <p:nvPr/>
        </p:nvCxnSpPr>
        <p:spPr>
          <a:xfrm>
            <a:off x="4319081" y="3068960"/>
            <a:ext cx="891" cy="195776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Elbow Connector 24"/>
          <p:cNvCxnSpPr>
            <a:stCxn id="8" idx="1"/>
            <a:endCxn id="37890" idx="0"/>
          </p:cNvCxnSpPr>
          <p:nvPr/>
        </p:nvCxnSpPr>
        <p:spPr>
          <a:xfrm rot="10800000" flipV="1">
            <a:off x="1820264" y="3778915"/>
            <a:ext cx="1455592" cy="575893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Elbow Connector 26"/>
          <p:cNvCxnSpPr>
            <a:stCxn id="8" idx="3"/>
            <a:endCxn id="37892" idx="0"/>
          </p:cNvCxnSpPr>
          <p:nvPr/>
        </p:nvCxnSpPr>
        <p:spPr>
          <a:xfrm>
            <a:off x="5364088" y="3778916"/>
            <a:ext cx="1373996" cy="514180"/>
          </a:xfrm>
          <a:prstGeom prst="bentConnector2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2548059" y="3501008"/>
            <a:ext cx="6511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Class</a:t>
            </a:r>
            <a:endParaRPr lang="en-IN" dirty="0"/>
          </a:p>
        </p:txBody>
      </p:sp>
      <p:sp>
        <p:nvSpPr>
          <p:cNvPr id="29" name="TextBox 28"/>
          <p:cNvSpPr txBox="1"/>
          <p:nvPr/>
        </p:nvSpPr>
        <p:spPr>
          <a:xfrm>
            <a:off x="5364088" y="3501008"/>
            <a:ext cx="7751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Movie</a:t>
            </a:r>
            <a:endParaRPr lang="en-IN" dirty="0"/>
          </a:p>
        </p:txBody>
      </p:sp>
      <p:sp>
        <p:nvSpPr>
          <p:cNvPr id="32" name="Flowchart: Alternate Process 31"/>
          <p:cNvSpPr/>
          <p:nvPr/>
        </p:nvSpPr>
        <p:spPr>
          <a:xfrm>
            <a:off x="128020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33" name="Flowchart: Alternate Process 32"/>
          <p:cNvSpPr/>
          <p:nvPr/>
        </p:nvSpPr>
        <p:spPr>
          <a:xfrm>
            <a:off x="6198023" y="6165304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31" name="Straight Arrow Connector 30"/>
          <p:cNvCxnSpPr>
            <a:stCxn id="37890" idx="2"/>
            <a:endCxn id="32" idx="0"/>
          </p:cNvCxnSpPr>
          <p:nvPr/>
        </p:nvCxnSpPr>
        <p:spPr>
          <a:xfrm flipH="1">
            <a:off x="1820263" y="5877272"/>
            <a:ext cx="1" cy="28803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Arrow Connector 34"/>
          <p:cNvCxnSpPr>
            <a:stCxn id="37892" idx="2"/>
            <a:endCxn id="33" idx="0"/>
          </p:cNvCxnSpPr>
          <p:nvPr/>
        </p:nvCxnSpPr>
        <p:spPr>
          <a:xfrm flipH="1">
            <a:off x="6738083" y="5795312"/>
            <a:ext cx="1" cy="369992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26034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So what does this mean?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49273410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0993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395537" y="1412776"/>
            <a:ext cx="7560839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002060"/>
                </a:solidFill>
              </a:rPr>
              <a:t>Take ANY activity of the day…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will have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It has to be done in a designate way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If not done the specified way will yield wrong results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Success in doing it depends on how closer one is to the prescribed method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This clearly shows that everything has a 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grpSp>
        <p:nvGrpSpPr>
          <p:cNvPr id="10" name="Group 9"/>
          <p:cNvGrpSpPr/>
          <p:nvPr/>
        </p:nvGrpSpPr>
        <p:grpSpPr>
          <a:xfrm>
            <a:off x="3131840" y="5661248"/>
            <a:ext cx="2160240" cy="1152128"/>
            <a:chOff x="3131840" y="5661248"/>
            <a:chExt cx="2160240" cy="1152128"/>
          </a:xfrm>
        </p:grpSpPr>
        <p:sp>
          <p:nvSpPr>
            <p:cNvPr id="8" name="Oval 7"/>
            <p:cNvSpPr/>
            <p:nvPr/>
          </p:nvSpPr>
          <p:spPr>
            <a:xfrm>
              <a:off x="3131840" y="5699301"/>
              <a:ext cx="2160240" cy="1114075"/>
            </a:xfrm>
            <a:prstGeom prst="ellipse">
              <a:avLst/>
            </a:prstGeom>
            <a:solidFill>
              <a:srgbClr val="FFFF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sp>
          <p:nvSpPr>
            <p:cNvPr id="9" name="Rectangle 8"/>
            <p:cNvSpPr/>
            <p:nvPr/>
          </p:nvSpPr>
          <p:spPr>
            <a:xfrm>
              <a:off x="3338697" y="5661248"/>
              <a:ext cx="1832554" cy="1015663"/>
            </a:xfrm>
            <a:prstGeom prst="rect">
              <a:avLst/>
            </a:prstGeom>
            <a:noFill/>
          </p:spPr>
          <p:txBody>
            <a:bodyPr wrap="none" lIns="91440" tIns="45720" rIns="91440" bIns="45720">
              <a:spAutoFit/>
              <a:scene3d>
                <a:camera prst="orthographicFront"/>
                <a:lightRig rig="soft" dir="tl">
                  <a:rot lat="0" lon="0" rev="0"/>
                </a:lightRig>
              </a:scene3d>
              <a:sp3d contourW="25400" prstMaterial="matte">
                <a:bevelT w="25400" h="55880" prst="artDeco"/>
                <a:contourClr>
                  <a:schemeClr val="accent2">
                    <a:tint val="20000"/>
                  </a:schemeClr>
                </a:contourClr>
              </a:sp3d>
            </a:bodyPr>
            <a:lstStyle/>
            <a:p>
              <a:pPr algn="ctr"/>
              <a:r>
                <a:rPr lang="en-US" sz="6000" b="1" cap="none" spc="50" dirty="0" smtClean="0">
                  <a:ln w="11430"/>
                  <a:gradFill>
                    <a:gsLst>
                      <a:gs pos="25000">
                        <a:schemeClr val="accent2">
                          <a:satMod val="155000"/>
                        </a:schemeClr>
                      </a:gs>
                      <a:gs pos="100000">
                        <a:schemeClr val="accent2">
                          <a:shade val="45000"/>
                          <a:satMod val="165000"/>
                        </a:schemeClr>
                      </a:gs>
                    </a:gsLst>
                    <a:lin ang="5400000"/>
                  </a:gradFill>
                  <a:effectLst>
                    <a:outerShdw blurRad="76200" dist="50800" dir="5400000" algn="tl" rotWithShape="0">
                      <a:srgbClr val="000000">
                        <a:alpha val="65000"/>
                      </a:srgbClr>
                    </a:outerShdw>
                  </a:effectLst>
                </a:rPr>
                <a:t>Logic</a:t>
              </a:r>
              <a:endParaRPr lang="en-US" sz="6000" b="1" cap="none" spc="50" dirty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endParaRPr>
            </a:p>
          </p:txBody>
        </p:sp>
      </p:grpSp>
      <p:pic>
        <p:nvPicPr>
          <p:cNvPr id="40964" name="Picture 4" descr="http://ctmls.ctreal.com/wp-content/uploads/2012/02/ppc-ad-copy-writing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143" y="1124744"/>
            <a:ext cx="1436512" cy="15623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66" name="Picture 6" descr="http://homedesigni.com/wp-content/uploads/2014/01/kitchen-clip-art-black-and-white-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05143" y="2780928"/>
            <a:ext cx="1520750" cy="15504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70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97143" y="4365104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0972" name="Picture 12" descr="http://www.aperfectworld.org/clipart/communications/talking13.p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740352" y="5699301"/>
            <a:ext cx="1206753" cy="10420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616576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Logic, logic and logic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075447044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2022" r:id="rId3" imgW="13937020" imgH="5409524" progId="">
              <p:embed/>
            </p:oleObj>
          </a:graphicData>
        </a:graphic>
      </p:graphicFrame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9" name="Rectangle 8"/>
          <p:cNvSpPr/>
          <p:nvPr/>
        </p:nvSpPr>
        <p:spPr>
          <a:xfrm>
            <a:off x="3570593" y="3284984"/>
            <a:ext cx="2369559" cy="1323439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/>
            <a:r>
              <a:rPr lang="en-US" sz="8000" b="1" cap="none" spc="50" dirty="0" smtClean="0">
                <a:ln w="11430"/>
                <a:gradFill>
                  <a:gsLst>
                    <a:gs pos="25000">
                      <a:schemeClr val="accent2">
                        <a:satMod val="155000"/>
                      </a:schemeClr>
                    </a:gs>
                    <a:gs pos="100000">
                      <a:schemeClr val="accent2">
                        <a:shade val="45000"/>
                        <a:satMod val="165000"/>
                      </a:schemeClr>
                    </a:gs>
                  </a:gsLst>
                  <a:lin ang="5400000"/>
                </a:gra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Logic</a:t>
            </a:r>
            <a:endParaRPr lang="en-US" sz="8000" b="1" cap="none" spc="50" dirty="0">
              <a:ln w="11430"/>
              <a:gradFill>
                <a:gsLst>
                  <a:gs pos="25000">
                    <a:schemeClr val="accent2">
                      <a:satMod val="155000"/>
                    </a:schemeClr>
                  </a:gs>
                  <a:gs pos="100000">
                    <a:schemeClr val="accent2">
                      <a:shade val="45000"/>
                      <a:satMod val="165000"/>
                    </a:schemeClr>
                  </a:gs>
                </a:gsLst>
                <a:lin ang="5400000"/>
              </a:gra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  <p:pic>
        <p:nvPicPr>
          <p:cNvPr id="13" name="Picture 10" descr="http://www.clker.com/cliparts/D/T/2/c/n/x/motorcycle-icon-md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283968" y="1425481"/>
            <a:ext cx="1428750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6" name="Picture 2" descr="http://www.maranausd.org/images/pages/N7365/Math_2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711293" y="2077755"/>
            <a:ext cx="1339360" cy="1208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89" name="Picture 5" descr="http://1.bp.blogspot.com/_ue2_vDGeEV8/TU8uTUUxRPI/AAAAAAAAFvo/zUYjtYJVp1E/s1600/hands+on+science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50652" y="3068960"/>
            <a:ext cx="1830959" cy="13320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1" name="Picture 7" descr="http://ww2.valdosta.edu/~bfellis/socialstudiesclipart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362156" y="4287235"/>
            <a:ext cx="1233942" cy="11579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3" name="Picture 9" descr="http://bestclipartblog.com/clipart-pics/weather-clipart-7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934386" y="5199780"/>
            <a:ext cx="1363813" cy="14320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5" name="Picture 11" descr="http://vector.me/files/images/1/1/110126/aircraft_clip_art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4280" y="5458096"/>
            <a:ext cx="1457052" cy="9153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7" name="Picture 13" descr="http://ec.l.thumbs.canstockphoto.com/canstock6317940.jpg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3114280" y="1527504"/>
            <a:ext cx="942975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1999" name="Picture 15" descr="http://thumbs.dreamstime.com/z/bridge-collection-clip-art-various-bridges-32121707.jpg"/>
          <p:cNvPicPr>
            <a:picLocks noChangeAspect="1" noChangeArrowheads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589371" y="4334796"/>
            <a:ext cx="1455534" cy="1486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2002" name="Picture 18" descr="http://fc09.deviantart.net/fs70/i/2011/246/0/a/biology_by_deviant_defaroe-d48qsmw.jpg"/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95534" y="2536905"/>
            <a:ext cx="2149371" cy="163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5344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7629782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If there is logic in anything and everything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ways to 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has to be modes to modify and re-represent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There should be methodology to implement and re-design logic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And for all this…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25424828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3029" r:id="rId3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85971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7" name="Picture 5" descr="http://www.illustrationsof.com/royalty-free-computer-clipart-illustration-780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33474" y="1640534"/>
            <a:ext cx="2069735" cy="2173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What next?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6779096" cy="2044824"/>
          </a:xfrm>
        </p:spPr>
        <p:txBody>
          <a:bodyPr>
            <a:normAutofit fontScale="92500" lnSpcReduction="20000"/>
          </a:bodyPr>
          <a:lstStyle/>
          <a:p>
            <a:r>
              <a:rPr lang="en-US" sz="4000" b="1" dirty="0" smtClean="0">
                <a:solidFill>
                  <a:schemeClr val="accent6">
                    <a:lumMod val="75000"/>
                  </a:schemeClr>
                </a:solidFill>
              </a:rPr>
              <a:t>There has to be logic machine to assimilate, understand, solve, store, retrieve and represent logic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0802540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4058" r:id="rId4" imgW="13937020" imgH="5409524" progId="">
              <p:embed/>
            </p:oleObj>
          </a:graphicData>
        </a:graphic>
      </p:graphicFrame>
      <p:sp>
        <p:nvSpPr>
          <p:cNvPr id="7" name="Content Placeholder 2"/>
          <p:cNvSpPr txBox="1">
            <a:spLocks/>
          </p:cNvSpPr>
          <p:nvPr/>
        </p:nvSpPr>
        <p:spPr>
          <a:xfrm>
            <a:off x="611560" y="3822884"/>
            <a:ext cx="6120680" cy="2044824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4000" b="1" dirty="0" smtClean="0">
                <a:solidFill>
                  <a:srgbClr val="002060"/>
                </a:solidFill>
              </a:rPr>
              <a:t>There has to be a </a:t>
            </a:r>
            <a:r>
              <a:rPr lang="en-US" sz="4000" b="1" u="sng" dirty="0" smtClean="0">
                <a:solidFill>
                  <a:srgbClr val="FF0000"/>
                </a:solidFill>
              </a:rPr>
              <a:t>LANGUAGE</a:t>
            </a:r>
            <a:r>
              <a:rPr lang="en-US" sz="4000" b="1" dirty="0" smtClean="0">
                <a:solidFill>
                  <a:srgbClr val="002060"/>
                </a:solidFill>
              </a:rPr>
              <a:t> to communicate with the logic machine</a:t>
            </a:r>
          </a:p>
        </p:txBody>
      </p:sp>
      <p:grpSp>
        <p:nvGrpSpPr>
          <p:cNvPr id="8" name="Group 7"/>
          <p:cNvGrpSpPr/>
          <p:nvPr/>
        </p:nvGrpSpPr>
        <p:grpSpPr>
          <a:xfrm>
            <a:off x="4032911" y="4221088"/>
            <a:ext cx="4943941" cy="2379979"/>
            <a:chOff x="4032911" y="4221088"/>
            <a:chExt cx="4943941" cy="2379979"/>
          </a:xfrm>
        </p:grpSpPr>
        <p:pic>
          <p:nvPicPr>
            <p:cNvPr id="44039" name="Picture 7" descr="http://imageenvision.com/450/26236-clip-art-graphic-of-a-desktop-computer-cartoon-character-crashing-by-toons4biz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633474" y="4221088"/>
              <a:ext cx="2343378" cy="23433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TextBox 5"/>
            <p:cNvSpPr txBox="1"/>
            <p:nvPr/>
          </p:nvSpPr>
          <p:spPr>
            <a:xfrm>
              <a:off x="4032911" y="5662348"/>
              <a:ext cx="2699329" cy="9387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lvl="0"/>
              <a:r>
                <a:rPr lang="en-US" sz="3700" b="1" dirty="0" smtClean="0">
                  <a:solidFill>
                    <a:srgbClr val="002060"/>
                  </a:solidFill>
                </a:rPr>
                <a:t>Otherwise….</a:t>
              </a:r>
              <a:endParaRPr lang="en-US" sz="3700" b="1" dirty="0">
                <a:solidFill>
                  <a:srgbClr val="002060"/>
                </a:solidFill>
              </a:endParaRPr>
            </a:p>
            <a:p>
              <a:endParaRPr lang="en-IN" dirty="0"/>
            </a:p>
          </p:txBody>
        </p:sp>
      </p:grpSp>
      <p:sp>
        <p:nvSpPr>
          <p:cNvPr id="11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281929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0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440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7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Diving deeper…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96542571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5090" r:id="rId3" imgW="13937020" imgH="5409524" progId="">
              <p:embed/>
            </p:oleObj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51520" y="1484784"/>
            <a:ext cx="4894165" cy="2193476"/>
            <a:chOff x="251520" y="1484784"/>
            <a:chExt cx="4894165" cy="2193476"/>
          </a:xfrm>
        </p:grpSpPr>
        <p:pic>
          <p:nvPicPr>
            <p:cNvPr id="45064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49341" y="1681422"/>
              <a:ext cx="3096344" cy="1800200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How do I roll another rod with a rolling rod??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2" name="Group 11"/>
          <p:cNvGrpSpPr/>
          <p:nvPr/>
        </p:nvGrpSpPr>
        <p:grpSpPr>
          <a:xfrm>
            <a:off x="3519450" y="2977566"/>
            <a:ext cx="2118856" cy="2860934"/>
            <a:chOff x="3519450" y="2977566"/>
            <a:chExt cx="2118856" cy="2860934"/>
          </a:xfrm>
        </p:grpSpPr>
        <p:sp>
          <p:nvSpPr>
            <p:cNvPr id="9" name="Down Arrow 8"/>
            <p:cNvSpPr/>
            <p:nvPr/>
          </p:nvSpPr>
          <p:spPr>
            <a:xfrm>
              <a:off x="4164371" y="2977566"/>
              <a:ext cx="589877" cy="700694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071" name="Picture 15" descr="http://designmascots.com/1024/clipart-of-a-confused-desktop-royalty-free-by-toons4biz-117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19450" y="3678260"/>
              <a:ext cx="2118856" cy="21602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Group 12"/>
          <p:cNvGrpSpPr/>
          <p:nvPr/>
        </p:nvGrpSpPr>
        <p:grpSpPr>
          <a:xfrm>
            <a:off x="5508104" y="3808870"/>
            <a:ext cx="2835124" cy="1899020"/>
            <a:chOff x="5508104" y="3808870"/>
            <a:chExt cx="2835124" cy="1899020"/>
          </a:xfrm>
        </p:grpSpPr>
        <p:sp>
          <p:nvSpPr>
            <p:cNvPr id="11" name="Right Arrow 10"/>
            <p:cNvSpPr/>
            <p:nvPr/>
          </p:nvSpPr>
          <p:spPr>
            <a:xfrm>
              <a:off x="5508104" y="4437112"/>
              <a:ext cx="864096" cy="504056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5074" name="Picture 18" descr="http://openclipart.org/image/800px/svg_to_png/15813/Arnoud999_Right_or_wrong_3.pn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44208" y="3808870"/>
              <a:ext cx="1899020" cy="189902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45069" name="Picture 13" descr="http://www.cryptonet.be/blog/wp-content/uploads/2011/02/Cant_You_Do_Anything_Right-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11560" y="1591516"/>
            <a:ext cx="7494678" cy="4246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1689728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0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4506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4506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Diving deeper…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253845519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7127" r:id="rId3" imgW="13937020" imgH="5409524" progId="">
              <p:embed/>
            </p:oleObj>
          </a:graphicData>
        </a:graphic>
      </p:graphicFrame>
      <p:grpSp>
        <p:nvGrpSpPr>
          <p:cNvPr id="8" name="Group 7"/>
          <p:cNvGrpSpPr/>
          <p:nvPr/>
        </p:nvGrpSpPr>
        <p:grpSpPr>
          <a:xfrm>
            <a:off x="251520" y="1484784"/>
            <a:ext cx="4894165" cy="2193476"/>
            <a:chOff x="251520" y="1484784"/>
            <a:chExt cx="4894165" cy="2193476"/>
          </a:xfrm>
        </p:grpSpPr>
        <p:pic>
          <p:nvPicPr>
            <p:cNvPr id="45064" name="Picture 8" descr="http://www.clipartbest.com/cliparts/dT6/eyz/dT6eyzaac.p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51520" y="1484784"/>
              <a:ext cx="1636812" cy="21934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Cloud Callout 6"/>
            <p:cNvSpPr/>
            <p:nvPr/>
          </p:nvSpPr>
          <p:spPr>
            <a:xfrm>
              <a:off x="2049341" y="1681422"/>
              <a:ext cx="3096344" cy="1800200"/>
            </a:xfrm>
            <a:prstGeom prst="cloudCallout">
              <a:avLst>
                <a:gd name="adj1" fmla="val -61551"/>
                <a:gd name="adj2" fmla="val -46785"/>
              </a:avLst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How do I roll another rod with a rolling rod??</a:t>
              </a:r>
              <a:endParaRPr lang="en-IN" sz="2000" dirty="0">
                <a:solidFill>
                  <a:srgbClr val="002060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1403648" y="3068960"/>
            <a:ext cx="2520280" cy="2304256"/>
            <a:chOff x="1403648" y="3068960"/>
            <a:chExt cx="2520280" cy="2304256"/>
          </a:xfrm>
        </p:grpSpPr>
        <p:sp>
          <p:nvSpPr>
            <p:cNvPr id="3" name="Flowchart: Alternate Process 2"/>
            <p:cNvSpPr/>
            <p:nvPr/>
          </p:nvSpPr>
          <p:spPr>
            <a:xfrm>
              <a:off x="1403648" y="3861048"/>
              <a:ext cx="2520280" cy="1512168"/>
            </a:xfrm>
            <a:prstGeom prst="flowChartAlternateProcess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000" dirty="0" smtClean="0">
                  <a:solidFill>
                    <a:srgbClr val="002060"/>
                  </a:solidFill>
                </a:rPr>
                <a:t>A program written in C language with </a:t>
              </a:r>
              <a:r>
                <a:rPr lang="en-US" sz="2000" b="1" dirty="0" smtClean="0">
                  <a:solidFill>
                    <a:srgbClr val="FF0000"/>
                  </a:solidFill>
                </a:rPr>
                <a:t>LOGIC</a:t>
              </a:r>
            </a:p>
          </p:txBody>
        </p:sp>
        <p:sp>
          <p:nvSpPr>
            <p:cNvPr id="6" name="Down Arrow 5"/>
            <p:cNvSpPr/>
            <p:nvPr/>
          </p:nvSpPr>
          <p:spPr>
            <a:xfrm>
              <a:off x="2339752" y="3068960"/>
              <a:ext cx="720080" cy="792088"/>
            </a:xfrm>
            <a:prstGeom prst="down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3923928" y="3576478"/>
            <a:ext cx="2344172" cy="2081307"/>
            <a:chOff x="3923928" y="3576478"/>
            <a:chExt cx="2344172" cy="2081307"/>
          </a:xfrm>
        </p:grpSpPr>
        <p:pic>
          <p:nvPicPr>
            <p:cNvPr id="47106" name="Picture 2" descr="http://janellerydell.com/wp-content/uploads/2011/08/happy-pc.jpg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256170" y="3576478"/>
              <a:ext cx="2011930" cy="20813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4" name="Right Arrow 13"/>
            <p:cNvSpPr/>
            <p:nvPr/>
          </p:nvSpPr>
          <p:spPr>
            <a:xfrm>
              <a:off x="3923928" y="4522275"/>
              <a:ext cx="648072" cy="634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6268100" y="3242763"/>
            <a:ext cx="2404454" cy="3307617"/>
            <a:chOff x="6268100" y="3242763"/>
            <a:chExt cx="2404454" cy="3307617"/>
          </a:xfrm>
        </p:grpSpPr>
        <p:pic>
          <p:nvPicPr>
            <p:cNvPr id="47111" name="Picture 7" descr="http://www.diracdelta.co.uk/science/source/c/h/chain%20drive/chaindrive001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4839733"/>
              <a:ext cx="1580274" cy="1710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Right Arrow 15"/>
            <p:cNvSpPr/>
            <p:nvPr/>
          </p:nvSpPr>
          <p:spPr>
            <a:xfrm>
              <a:off x="6268100" y="4485208"/>
              <a:ext cx="648072" cy="634917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IN" dirty="0"/>
            </a:p>
          </p:txBody>
        </p:sp>
        <p:pic>
          <p:nvPicPr>
            <p:cNvPr id="47109" name="Picture 5" descr="http://www.clipartsfree.net/vector/large/Gears_1_Vector_Clipart.png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xmlns="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92280" y="3242763"/>
              <a:ext cx="1377862" cy="162101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0541207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Programming for Engineers…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95863964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8166" r:id="rId3" imgW="13937020" imgH="5409524" progId="">
              <p:embed/>
            </p:oleObj>
          </a:graphicData>
        </a:graphic>
      </p:graphicFrame>
      <p:pic>
        <p:nvPicPr>
          <p:cNvPr id="48130" name="Picture 2" descr="http://kscom.kr/xe/files/attach/images/5751/812/016/ec6ee91925b06e179910716e7ecd366e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7544" y="2929756"/>
            <a:ext cx="1642914" cy="16328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3" name="Picture 5" descr="http://www.colourbox.com/preview/4894882-376158-architectural-background-with-drawing-tools-and-rolls-of-drawings-vector-clip-art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627784" y="1484784"/>
            <a:ext cx="1835696" cy="17936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5" name="Picture 7" descr="https://www.grc.nasa.gov/www/k-12/airplane/Images/viscosity.gif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661910" y="1751201"/>
            <a:ext cx="2648769" cy="1994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7" name="Picture 9" descr="http://www.wikipremed.com/clipart/fluid_mechanics/17901.gif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4463480" y="3361456"/>
            <a:ext cx="4449870" cy="7644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39" name="Picture 11" descr="http://www.corbinstreehouse.com/blog/wp-content/uploads/2009/10/ViseStopDrawing.pn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744252" y="2748692"/>
            <a:ext cx="2200106" cy="21958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41" name="Picture 13" descr="http://www.aycdigital.com.uy/wp-content/uploads/aycd_zwcad2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575593" y="3877784"/>
            <a:ext cx="3411948" cy="2151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43" name="Picture 15" descr="http://www.clipartlab.com/clipart_preview/clipart/va5-car_mechanics.gif"/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354148" y="4538203"/>
            <a:ext cx="3252788" cy="1895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46" name="Picture 18" descr="http://www.nc-climate.ncsu.edu/secc_edu/images/conduction.jpg"/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56392" y="4562612"/>
            <a:ext cx="2605518" cy="1962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49" name="Picture 21" descr="https://encrypted-tbn2.gstatic.com/images?q=tbn:ANd9GcRewdkQ09xIEJoDxLP_8JVsktTMPqYW4CZlHrvPgV09zshJNiG9Hw"/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037958" y="1516555"/>
            <a:ext cx="1645504" cy="123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48151" name="Picture 23" descr="http://www.tkshare.com/Image/200810137462357877801.jpg"/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2342003" y="1435813"/>
            <a:ext cx="6262445" cy="5009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6238243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8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8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8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48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81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48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8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8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815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8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course outcome…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88421310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9169" r:id="rId3" imgW="13937020" imgH="5409524" progId="">
              <p:embed/>
            </p:oleObj>
          </a:graphicData>
        </a:graphic>
      </p:graphicFrame>
      <p:sp>
        <p:nvSpPr>
          <p:cNvPr id="3" name="TextBox 2"/>
          <p:cNvSpPr txBox="1"/>
          <p:nvPr/>
        </p:nvSpPr>
        <p:spPr>
          <a:xfrm>
            <a:off x="611560" y="1484784"/>
            <a:ext cx="8208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By the end of the CSE101 every one of you would have your own package of:</a:t>
            </a:r>
            <a:endParaRPr lang="en-IN" sz="2400" dirty="0"/>
          </a:p>
        </p:txBody>
      </p:sp>
      <p:sp>
        <p:nvSpPr>
          <p:cNvPr id="6" name="Rectangle 5"/>
          <p:cNvSpPr/>
          <p:nvPr/>
        </p:nvSpPr>
        <p:spPr>
          <a:xfrm>
            <a:off x="677029" y="2276872"/>
            <a:ext cx="526907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 smtClean="0">
                <a:ln w="31550" cmpd="sng">
                  <a:gradFill>
                    <a:gsLst>
                      <a:gs pos="25000">
                        <a:schemeClr val="accent1">
                          <a:shade val="25000"/>
                          <a:satMod val="190000"/>
                        </a:schemeClr>
                      </a:gs>
                      <a:gs pos="80000">
                        <a:schemeClr val="accent1">
                          <a:tint val="75000"/>
                          <a:satMod val="190000"/>
                        </a:schemeClr>
                      </a:gs>
                    </a:gsLst>
                    <a:lin ang="5400000"/>
                  </a:gradFill>
                  <a:prstDash val="solid"/>
                </a:ln>
                <a:solidFill>
                  <a:srgbClr val="FFFFFF"/>
                </a:solidFill>
                <a:effectLst>
                  <a:outerShdw blurRad="41275" dist="12700" dir="12000000" algn="tl" rotWithShape="0">
                    <a:srgbClr val="000000">
                      <a:alpha val="40000"/>
                    </a:srgbClr>
                  </a:outerShdw>
                </a:effectLst>
              </a:rPr>
              <a:t>Geometry Master</a:t>
            </a:r>
            <a:endParaRPr lang="en-US" sz="5400" b="1" cap="none" spc="0" dirty="0">
              <a:ln w="31550" cmpd="sng">
                <a:gradFill>
                  <a:gsLst>
                    <a:gs pos="25000">
                      <a:schemeClr val="accent1">
                        <a:shade val="25000"/>
                        <a:satMod val="190000"/>
                      </a:schemeClr>
                    </a:gs>
                    <a:gs pos="80000">
                      <a:schemeClr val="accent1">
                        <a:tint val="75000"/>
                        <a:satMod val="190000"/>
                      </a:schemeClr>
                    </a:gs>
                  </a:gsLst>
                  <a:lin ang="5400000"/>
                </a:gradFill>
                <a:prstDash val="solid"/>
              </a:ln>
              <a:solidFill>
                <a:srgbClr val="FFFFFF"/>
              </a:solidFill>
              <a:effectLst>
                <a:outerShdw blurRad="41275" dist="12700" dir="12000000" algn="tl" rotWithShape="0">
                  <a:srgbClr val="000000">
                    <a:alpha val="40000"/>
                  </a:srgbClr>
                </a:outerShdw>
              </a:effectLst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9592" y="3068960"/>
            <a:ext cx="792088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smtClean="0">
                <a:solidFill>
                  <a:srgbClr val="C00000"/>
                </a:solidFill>
              </a:rPr>
              <a:t>A comprehensive geometry package to formulate solutions for surface area, volume and other parameters for common shapes(circle and cylinder). </a:t>
            </a:r>
            <a:endParaRPr lang="en-IN" sz="2000" dirty="0">
              <a:solidFill>
                <a:srgbClr val="C00000"/>
              </a:solidFill>
            </a:endParaRPr>
          </a:p>
        </p:txBody>
      </p:sp>
      <p:sp>
        <p:nvSpPr>
          <p:cNvPr id="12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00212462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details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dirty="0" smtClean="0">
                <a:solidFill>
                  <a:srgbClr val="C00000"/>
                </a:solidFill>
              </a:rPr>
              <a:t>LTP – 3 0 0 [Three lectures/week]</a:t>
            </a:r>
            <a:endParaRPr lang="en-US" sz="4000" dirty="0">
              <a:solidFill>
                <a:srgbClr val="C00000"/>
              </a:solidFill>
            </a:endParaRPr>
          </a:p>
          <a:p>
            <a:r>
              <a:rPr lang="en-US" sz="4000" b="1" dirty="0" smtClean="0">
                <a:solidFill>
                  <a:srgbClr val="002060"/>
                </a:solidFill>
              </a:rPr>
              <a:t>Course communication mode</a:t>
            </a:r>
          </a:p>
          <a:p>
            <a:pPr lvl="1">
              <a:buFont typeface="Wingdings" panose="05000000000000000000" pitchFamily="2" charset="2"/>
              <a:buChar char="§"/>
            </a:pPr>
            <a:r>
              <a:rPr lang="en-US" sz="3600" u="sng" dirty="0" smtClean="0">
                <a:solidFill>
                  <a:srgbClr val="002060"/>
                </a:solidFill>
                <a:hlinkClick r:id="rId3"/>
              </a:rPr>
              <a:t>cse101@lpu.co.in</a:t>
            </a:r>
            <a:endParaRPr lang="en-US" sz="3600" u="sng" dirty="0" smtClean="0">
              <a:solidFill>
                <a:srgbClr val="002060"/>
              </a:solidFill>
            </a:endParaRPr>
          </a:p>
          <a:p>
            <a:r>
              <a:rPr lang="en-US" sz="4000" b="1" dirty="0" smtClean="0">
                <a:solidFill>
                  <a:srgbClr val="FF0000"/>
                </a:solidFill>
              </a:rPr>
              <a:t>Text Book</a:t>
            </a:r>
            <a:endParaRPr lang="en-IN" sz="4000" b="1" dirty="0">
              <a:solidFill>
                <a:srgbClr val="FF0000"/>
              </a:solidFill>
            </a:endParaRPr>
          </a:p>
          <a:p>
            <a:pPr lvl="1">
              <a:buFont typeface="Wingdings" panose="05000000000000000000" pitchFamily="2" charset="2"/>
              <a:buChar char="§"/>
            </a:pPr>
            <a:r>
              <a:rPr lang="en-IN" sz="3200" b="1" dirty="0" smtClean="0">
                <a:solidFill>
                  <a:schemeClr val="accent2">
                    <a:lumMod val="75000"/>
                  </a:schemeClr>
                </a:solidFill>
              </a:rPr>
              <a:t>PROGRAMMING IN C </a:t>
            </a:r>
            <a:r>
              <a:rPr lang="en-IN" sz="3200" dirty="0">
                <a:solidFill>
                  <a:srgbClr val="FF0000"/>
                </a:solidFill>
              </a:rPr>
              <a:t>by </a:t>
            </a:r>
            <a:r>
              <a:rPr lang="en-IN" sz="3200" dirty="0" smtClean="0">
                <a:solidFill>
                  <a:srgbClr val="FF0000"/>
                </a:solidFill>
              </a:rPr>
              <a:t>ASHOK N. KAMTHANE, PEARSON , 2</a:t>
            </a:r>
            <a:r>
              <a:rPr lang="en-IN" sz="3200" baseline="30000" dirty="0" smtClean="0">
                <a:solidFill>
                  <a:srgbClr val="FF0000"/>
                </a:solidFill>
              </a:rPr>
              <a:t>nd</a:t>
            </a:r>
            <a:r>
              <a:rPr lang="en-IN" sz="3200" dirty="0" smtClean="0">
                <a:solidFill>
                  <a:srgbClr val="FF0000"/>
                </a:solidFill>
              </a:rPr>
              <a:t> Edition</a:t>
            </a:r>
            <a:r>
              <a:rPr lang="en-IN" sz="3200" dirty="0">
                <a:solidFill>
                  <a:srgbClr val="FF0000"/>
                </a:solidFill>
              </a:rPr>
              <a:t>, (</a:t>
            </a:r>
            <a:r>
              <a:rPr lang="en-IN" sz="3200" dirty="0" smtClean="0">
                <a:solidFill>
                  <a:srgbClr val="FF0000"/>
                </a:solidFill>
              </a:rPr>
              <a:t>2011)</a:t>
            </a:r>
            <a:endParaRPr lang="en-US" sz="3200" u="sng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368956527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3827" r:id="rId4" imgW="13937020" imgH="5409524" progId="">
              <p:embed/>
            </p:oleObj>
          </a:graphicData>
        </a:graphic>
      </p:graphicFrame>
      <p:sp>
        <p:nvSpPr>
          <p:cNvPr id="6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7964725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180" name="Picture 4" descr="http://us.cdn1.123rf.com/168nwm/5505292/55052921402/5505292140200001/26024079-creative-brain-idea-concept-background-design-for-poster-flyer-cover-brochur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5449884" y="1628800"/>
            <a:ext cx="3400400" cy="3400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Get Set Go!!!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638361927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50194" r:id="rId4" imgW="13937020" imgH="5409524" progId="">
              <p:embed/>
            </p:oleObj>
          </a:graphicData>
        </a:graphic>
      </p:graphicFrame>
      <p:sp>
        <p:nvSpPr>
          <p:cNvPr id="8" name="TextBox 7"/>
          <p:cNvSpPr txBox="1"/>
          <p:nvPr/>
        </p:nvSpPr>
        <p:spPr>
          <a:xfrm>
            <a:off x="251520" y="1628800"/>
            <a:ext cx="8598764" cy="415498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 smtClean="0">
                <a:solidFill>
                  <a:srgbClr val="C00000"/>
                </a:solidFill>
                <a:latin typeface="Bernard MT Condensed" panose="02050806060905020404" pitchFamily="18" charset="0"/>
              </a:rPr>
              <a:t>Gear up</a:t>
            </a:r>
          </a:p>
          <a:p>
            <a:r>
              <a:rPr lang="en-US" sz="4400" dirty="0" smtClean="0">
                <a:solidFill>
                  <a:srgbClr val="C00000"/>
                </a:solidFill>
                <a:latin typeface="Bernard MT Condensed" panose="02050806060905020404" pitchFamily="18" charset="0"/>
              </a:rPr>
              <a:t>Fasten your seat belts</a:t>
            </a: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r>
              <a:rPr lang="en-US" sz="4400" dirty="0" smtClean="0">
                <a:solidFill>
                  <a:srgbClr val="002060"/>
                </a:solidFill>
                <a:latin typeface="Bernard MT Condensed" panose="02050806060905020404" pitchFamily="18" charset="0"/>
              </a:rPr>
              <a:t>Explore your logical abilities</a:t>
            </a:r>
          </a:p>
          <a:p>
            <a:endParaRPr lang="en-US" sz="4400" dirty="0">
              <a:latin typeface="Bernard MT Condensed" panose="02050806060905020404" pitchFamily="18" charset="0"/>
            </a:endParaRPr>
          </a:p>
          <a:p>
            <a:r>
              <a:rPr lang="en-US" sz="4400" dirty="0" smtClean="0">
                <a:solidFill>
                  <a:srgbClr val="FF0000"/>
                </a:solidFill>
                <a:latin typeface="Bernard MT Condensed" panose="02050806060905020404" pitchFamily="18" charset="0"/>
              </a:rPr>
              <a:t>Build your packages for future support</a:t>
            </a:r>
            <a:endParaRPr lang="en-IN" sz="4400" dirty="0">
              <a:solidFill>
                <a:srgbClr val="FF0000"/>
              </a:solidFill>
              <a:latin typeface="Bernard MT Condensed" panose="02050806060905020404" pitchFamily="18" charset="0"/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482348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3568" y="3789040"/>
            <a:ext cx="7155254" cy="1143000"/>
          </a:xfrm>
        </p:spPr>
        <p:txBody>
          <a:bodyPr>
            <a:noAutofit/>
          </a:bodyPr>
          <a:lstStyle/>
          <a:p>
            <a:pPr algn="r"/>
            <a:r>
              <a:rPr lang="en-US" sz="3600" dirty="0" smtClean="0">
                <a:solidFill>
                  <a:srgbClr val="C00000"/>
                </a:solidFill>
              </a:rPr>
              <a:t>Next Class: Computer Organization</a:t>
            </a:r>
            <a:endParaRPr lang="en-IN" sz="14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755576" y="4077072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06932045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12390" r:id="rId3" imgW="13937020" imgH="5409524" progId="">
              <p:embed/>
            </p:oleObj>
          </a:graphicData>
        </a:graphic>
      </p:graphicFrame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55576" y="635818"/>
            <a:ext cx="1808162" cy="32972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 xmlns="">
                <a:blipFill dpi="0" rotWithShape="0">
                  <a:blip/>
                  <a:srcRect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sp>
        <p:nvSpPr>
          <p:cNvPr id="8" name="Title 1"/>
          <p:cNvSpPr txBox="1">
            <a:spLocks/>
          </p:cNvSpPr>
          <p:nvPr/>
        </p:nvSpPr>
        <p:spPr>
          <a:xfrm>
            <a:off x="1953250" y="5958408"/>
            <a:ext cx="7155254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36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cse101@lpu.co.in</a:t>
            </a:r>
            <a:endParaRPr lang="en-IN" sz="14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42924377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Course Assessment Model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/>
          </a:bodyPr>
          <a:lstStyle/>
          <a:p>
            <a:r>
              <a:rPr lang="en-US" sz="4000" b="1" dirty="0" smtClean="0">
                <a:solidFill>
                  <a:srgbClr val="002060"/>
                </a:solidFill>
              </a:rPr>
              <a:t>Marks break up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Attendance						  5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Academic task (3 out of 4)		20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MTE							25</a:t>
            </a:r>
          </a:p>
          <a:p>
            <a:r>
              <a:rPr lang="en-US" sz="4000" dirty="0" smtClean="0">
                <a:solidFill>
                  <a:srgbClr val="C00000"/>
                </a:solidFill>
              </a:rPr>
              <a:t>ETE							50</a:t>
            </a:r>
          </a:p>
          <a:p>
            <a:r>
              <a:rPr lang="en-US" sz="4000" b="1" dirty="0" smtClean="0">
                <a:solidFill>
                  <a:srgbClr val="002060"/>
                </a:solidFill>
              </a:rPr>
              <a:t>Total						       100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6908343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5864" r:id="rId3" imgW="13937020" imgH="5409524" progId="">
              <p:embed/>
            </p:oleObj>
          </a:graphicData>
        </a:graphic>
      </p:graphicFrame>
      <p:cxnSp>
        <p:nvCxnSpPr>
          <p:cNvPr id="7" name="Straight Connector 6"/>
          <p:cNvCxnSpPr/>
          <p:nvPr/>
        </p:nvCxnSpPr>
        <p:spPr>
          <a:xfrm>
            <a:off x="7543800" y="5029200"/>
            <a:ext cx="1080120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948616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Acknowledgements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40160"/>
            <a:ext cx="8229600" cy="5069160"/>
          </a:xfrm>
        </p:spPr>
        <p:txBody>
          <a:bodyPr>
            <a:normAutofit/>
          </a:bodyPr>
          <a:lstStyle/>
          <a:p>
            <a:r>
              <a:rPr lang="en-US" dirty="0" smtClean="0">
                <a:solidFill>
                  <a:srgbClr val="002060"/>
                </a:solidFill>
              </a:rPr>
              <a:t>The Khan Academy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EdX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Coursera</a:t>
            </a:r>
          </a:p>
          <a:p>
            <a:r>
              <a:rPr lang="en-US" dirty="0">
                <a:solidFill>
                  <a:srgbClr val="002060"/>
                </a:solidFill>
              </a:rPr>
              <a:t>p</a:t>
            </a:r>
            <a:r>
              <a:rPr lang="en-US" dirty="0" smtClean="0">
                <a:solidFill>
                  <a:srgbClr val="002060"/>
                </a:solidFill>
              </a:rPr>
              <a:t>rogrammingsimplified.com</a:t>
            </a:r>
          </a:p>
          <a:p>
            <a:r>
              <a:rPr lang="en-US" dirty="0">
                <a:solidFill>
                  <a:srgbClr val="002060"/>
                </a:solidFill>
              </a:rPr>
              <a:t>c</a:t>
            </a:r>
            <a:r>
              <a:rPr lang="en-US" dirty="0" smtClean="0">
                <a:solidFill>
                  <a:srgbClr val="002060"/>
                </a:solidFill>
              </a:rPr>
              <a:t>programming.com</a:t>
            </a:r>
          </a:p>
          <a:p>
            <a:r>
              <a:rPr lang="en-US" dirty="0">
                <a:solidFill>
                  <a:srgbClr val="002060"/>
                </a:solidFill>
              </a:rPr>
              <a:t>l</a:t>
            </a:r>
            <a:r>
              <a:rPr lang="en-US" dirty="0" smtClean="0">
                <a:solidFill>
                  <a:srgbClr val="002060"/>
                </a:solidFill>
              </a:rPr>
              <a:t>earn-c.org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Above all…</a:t>
            </a:r>
          </a:p>
          <a:p>
            <a:endParaRPr lang="en-US" dirty="0" smtClean="0">
              <a:solidFill>
                <a:srgbClr val="002060"/>
              </a:solidFill>
            </a:endParaRP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14233583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4849" r:id="rId3" imgW="13937020" imgH="5409524" progId="">
              <p:embed/>
            </p:oleObj>
          </a:graphicData>
        </a:graphic>
      </p:graphicFrame>
      <p:sp>
        <p:nvSpPr>
          <p:cNvPr id="6" name="Rectangle 5"/>
          <p:cNvSpPr/>
          <p:nvPr/>
        </p:nvSpPr>
        <p:spPr>
          <a:xfrm>
            <a:off x="1763688" y="5661248"/>
            <a:ext cx="5096011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>
                <a:rot lat="0" lon="0" rev="0"/>
              </a:camera>
              <a:lightRig rig="contrasting" dir="t">
                <a:rot lat="0" lon="0" rev="4500000"/>
              </a:lightRig>
            </a:scene3d>
            <a:sp3d contourW="6350" prstMaterial="metal">
              <a:bevelT w="127000" h="31750" prst="relaxedInset"/>
              <a:contourClr>
                <a:schemeClr val="accent1">
                  <a:shade val="75000"/>
                </a:schemeClr>
              </a:contourClr>
            </a:sp3d>
          </a:bodyPr>
          <a:lstStyle/>
          <a:p>
            <a:pPr algn="ctr"/>
            <a:r>
              <a:rPr lang="en-US" sz="5400" b="1" cap="all" spc="0" dirty="0" smtClean="0">
                <a:ln w="0"/>
                <a:gradFill flip="none">
                  <a:gsLst>
                    <a:gs pos="0">
                      <a:schemeClr val="accent1">
                        <a:tint val="75000"/>
                        <a:shade val="75000"/>
                        <a:satMod val="170000"/>
                      </a:schemeClr>
                    </a:gs>
                    <a:gs pos="49000">
                      <a:schemeClr val="accent1">
                        <a:tint val="88000"/>
                        <a:shade val="65000"/>
                        <a:satMod val="172000"/>
                      </a:schemeClr>
                    </a:gs>
                    <a:gs pos="50000">
                      <a:schemeClr val="accent1">
                        <a:shade val="65000"/>
                        <a:satMod val="130000"/>
                      </a:schemeClr>
                    </a:gs>
                    <a:gs pos="92000">
                      <a:schemeClr val="accent1">
                        <a:shade val="50000"/>
                        <a:satMod val="120000"/>
                      </a:schemeClr>
                    </a:gs>
                    <a:gs pos="100000">
                      <a:schemeClr val="accent1">
                        <a:shade val="48000"/>
                        <a:satMod val="120000"/>
                      </a:schemeClr>
                    </a:gs>
                  </a:gsLst>
                  <a:lin ang="5400000"/>
                </a:gradFill>
                <a:effectLst>
                  <a:reflection blurRad="12700" stA="50000" endPos="50000" dist="5000" dir="5400000" sy="-100000" rotWithShape="0"/>
                </a:effectLst>
              </a:rPr>
              <a:t>Common Sense</a:t>
            </a:r>
            <a:endParaRPr lang="en-US" sz="5400" b="1" cap="all" spc="0" dirty="0">
              <a:ln w="0"/>
              <a:gradFill flip="none">
                <a:gsLst>
                  <a:gs pos="0">
                    <a:schemeClr val="accent1">
                      <a:tint val="75000"/>
                      <a:shade val="75000"/>
                      <a:satMod val="170000"/>
                    </a:schemeClr>
                  </a:gs>
                  <a:gs pos="49000">
                    <a:schemeClr val="accent1">
                      <a:tint val="88000"/>
                      <a:shade val="65000"/>
                      <a:satMod val="172000"/>
                    </a:schemeClr>
                  </a:gs>
                  <a:gs pos="50000">
                    <a:schemeClr val="accent1">
                      <a:shade val="65000"/>
                      <a:satMod val="130000"/>
                    </a:schemeClr>
                  </a:gs>
                  <a:gs pos="92000">
                    <a:schemeClr val="accent1">
                      <a:shade val="50000"/>
                      <a:satMod val="120000"/>
                    </a:schemeClr>
                  </a:gs>
                  <a:gs pos="100000">
                    <a:schemeClr val="accent1">
                      <a:shade val="48000"/>
                      <a:satMod val="120000"/>
                    </a:schemeClr>
                  </a:gs>
                </a:gsLst>
                <a:lin ang="5400000"/>
              </a:gradFill>
              <a:effectLst>
                <a:reflection blurRad="12700" stA="50000" endPos="50000" dist="5000" dir="5400000" sy="-100000" rotWithShape="0"/>
              </a:effectLst>
            </a:endParaRP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28888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7092279" y="3645024"/>
            <a:ext cx="1934791" cy="31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course contents</a:t>
            </a:r>
            <a:endParaRPr lang="en-IN" sz="4800" dirty="0">
              <a:solidFill>
                <a:srgbClr val="C00000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6184"/>
            <a:ext cx="8229600" cy="5069160"/>
          </a:xfrm>
        </p:spPr>
        <p:txBody>
          <a:bodyPr>
            <a:normAutofit fontScale="92500" lnSpcReduction="20000"/>
          </a:bodyPr>
          <a:lstStyle/>
          <a:p>
            <a:r>
              <a:rPr lang="en-US" dirty="0" smtClean="0">
                <a:solidFill>
                  <a:srgbClr val="C00000"/>
                </a:solidFill>
              </a:rPr>
              <a:t>Introduction to computer organization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Evolution of Operating Systems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Data Types &amp; Operators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Control Structures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User defined functions</a:t>
            </a:r>
          </a:p>
          <a:p>
            <a:r>
              <a:rPr lang="en-US" dirty="0" smtClean="0">
                <a:solidFill>
                  <a:srgbClr val="C00000"/>
                </a:solidFill>
              </a:rPr>
              <a:t>Storage classes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Arrays and Strings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Pointers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Dynamic memory allocation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Derived data types – Structures &amp; Unions</a:t>
            </a:r>
          </a:p>
          <a:p>
            <a:r>
              <a:rPr lang="en-US" dirty="0" smtClean="0">
                <a:solidFill>
                  <a:srgbClr val="002060"/>
                </a:solidFill>
              </a:rPr>
              <a:t>File handling</a:t>
            </a:r>
          </a:p>
          <a:p>
            <a:endParaRPr lang="en-IN" dirty="0">
              <a:solidFill>
                <a:schemeClr val="accent6">
                  <a:lumMod val="75000"/>
                </a:schemeClr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240348292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2133" r:id="rId4" imgW="13937020" imgH="5409524" progId="">
              <p:embed/>
            </p:oleObj>
          </a:graphicData>
        </a:graphic>
      </p:graphicFrame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1524434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83" name="Picture 15" descr="http://www.anxiety.org/sites/default/files/contentpathway/signs-of-anxiety_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660232" y="4293096"/>
            <a:ext cx="2381250" cy="2381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The hitch…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4250257331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2807" r:id="rId4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84742" y="1628800"/>
            <a:ext cx="8365623" cy="35394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The three BURNING questions in mind…</a:t>
            </a:r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Why are we learning C language?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What would we do with it, we are engineers?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C0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C00000"/>
                </a:solidFill>
              </a:rPr>
              <a:t>What will be the course outcome?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5344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2099185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Let us re-invent ourselves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760021476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46100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584742" y="1492329"/>
            <a:ext cx="8114978" cy="224676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dirty="0" smtClean="0">
                <a:solidFill>
                  <a:srgbClr val="FF0000"/>
                </a:solidFill>
              </a:rPr>
              <a:t>To begin with basics…</a:t>
            </a:r>
          </a:p>
          <a:p>
            <a:r>
              <a:rPr lang="en-US" sz="3600" dirty="0" smtClean="0">
                <a:solidFill>
                  <a:srgbClr val="FF0000"/>
                </a:solidFill>
              </a:rPr>
              <a:t>Let us go to basics.</a:t>
            </a:r>
          </a:p>
          <a:p>
            <a:r>
              <a:rPr lang="en-US" sz="3600" dirty="0" smtClean="0">
                <a:solidFill>
                  <a:srgbClr val="002060"/>
                </a:solidFill>
              </a:rPr>
              <a:t>Let us begin from toddling to learn to walk</a:t>
            </a:r>
          </a:p>
          <a:p>
            <a:endParaRPr lang="en-IN" sz="3200" b="1" dirty="0">
              <a:solidFill>
                <a:srgbClr val="C00000"/>
              </a:solidFill>
            </a:endParaRPr>
          </a:p>
        </p:txBody>
      </p:sp>
      <p:pic>
        <p:nvPicPr>
          <p:cNvPr id="46082" name="Picture 2" descr="http://www.bcreative.al/wp-content/uploads/2011/10/Human-Evoluti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1763688" y="3356992"/>
            <a:ext cx="5482580" cy="2741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967783" y="6188844"/>
            <a:ext cx="406354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 dirty="0" smtClean="0"/>
              <a:t>Get ready to be </a:t>
            </a:r>
            <a:r>
              <a:rPr lang="en-US" sz="2800" b="1" dirty="0" smtClean="0">
                <a:solidFill>
                  <a:srgbClr val="FF0000"/>
                </a:solidFill>
              </a:rPr>
              <a:t>childish</a:t>
            </a:r>
            <a:r>
              <a:rPr lang="en-US" sz="2800" b="1" dirty="0" smtClean="0"/>
              <a:t>….</a:t>
            </a:r>
            <a:endParaRPr lang="en-IN" sz="2800" b="1" dirty="0"/>
          </a:p>
        </p:txBody>
      </p:sp>
      <p:sp>
        <p:nvSpPr>
          <p:cNvPr id="9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079350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0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608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60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3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131806954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6898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</a:rPr>
              <a:t>Let us look around our daily routine…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Let us see where all we do programming everyday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Simple things we do to start the day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pic>
        <p:nvPicPr>
          <p:cNvPr id="36872" name="Picture 8" descr="http://www.drueckert.com/wp-content/uploads/Oral-Hygine-Brush-T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827584" y="3717032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3419872" y="4077072"/>
            <a:ext cx="525658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 smtClean="0"/>
              <a:t>This too has a set procedure. One follows particular steps to accomplish the task.</a:t>
            </a:r>
            <a:endParaRPr lang="en-IN" sz="2400" dirty="0"/>
          </a:p>
        </p:txBody>
      </p:sp>
      <p:pic>
        <p:nvPicPr>
          <p:cNvPr id="36875" name="Picture 11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948258" y="3950782"/>
            <a:ext cx="7296150" cy="2038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857899" y="6237312"/>
            <a:ext cx="75514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smtClean="0">
                <a:solidFill>
                  <a:srgbClr val="002060"/>
                </a:solidFill>
              </a:rPr>
              <a:t>So there is ONE program you know which is there in you…</a:t>
            </a:r>
            <a:endParaRPr lang="en-IN" sz="2400" b="1" dirty="0">
              <a:solidFill>
                <a:srgbClr val="002060"/>
              </a:solidFill>
            </a:endParaRPr>
          </a:p>
        </p:txBody>
      </p:sp>
      <p:sp>
        <p:nvSpPr>
          <p:cNvPr id="13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355669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3687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368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368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368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  <p:bldP spid="9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sz="4800" dirty="0" smtClean="0">
                <a:solidFill>
                  <a:srgbClr val="C00000"/>
                </a:solidFill>
              </a:rPr>
              <a:t>Daily routine</a:t>
            </a:r>
            <a:endParaRPr lang="en-IN" sz="4800" dirty="0">
              <a:solidFill>
                <a:srgbClr val="C00000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560" y="1268760"/>
            <a:ext cx="7056784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5" name="Object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xmlns="" val="772806058"/>
              </p:ext>
            </p:extLst>
          </p:nvPr>
        </p:nvGraphicFramePr>
        <p:xfrm>
          <a:off x="7391400" y="85725"/>
          <a:ext cx="1676400" cy="679450"/>
        </p:xfrm>
        <a:graphic>
          <a:graphicData uri="http://schemas.openxmlformats.org/presentationml/2006/ole">
            <p:oleObj spid="_x0000_s38936" r:id="rId3" imgW="13937020" imgH="5409524" progId="">
              <p:embed/>
            </p:oleObj>
          </a:graphicData>
        </a:graphic>
      </p:graphicFrame>
      <p:sp>
        <p:nvSpPr>
          <p:cNvPr id="10" name="Rectangle 9"/>
          <p:cNvSpPr/>
          <p:nvPr/>
        </p:nvSpPr>
        <p:spPr>
          <a:xfrm>
            <a:off x="2051720" y="2132856"/>
            <a:ext cx="1872208" cy="57606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 dirty="0"/>
          </a:p>
        </p:txBody>
      </p:sp>
      <p:sp>
        <p:nvSpPr>
          <p:cNvPr id="3" name="TextBox 2"/>
          <p:cNvSpPr txBox="1"/>
          <p:nvPr/>
        </p:nvSpPr>
        <p:spPr>
          <a:xfrm>
            <a:off x="395537" y="1412776"/>
            <a:ext cx="8424936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There is a set procedure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Each step is defined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The occurrence is ordered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Jump is NOT permitted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b="1" dirty="0">
              <a:solidFill>
                <a:srgbClr val="FF00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 smtClean="0">
                <a:solidFill>
                  <a:srgbClr val="FF0000"/>
                </a:solidFill>
              </a:rPr>
              <a:t>A step cannot be skipped</a:t>
            </a:r>
            <a:endParaRPr lang="en-IN" sz="3200" b="1" dirty="0">
              <a:solidFill>
                <a:srgbClr val="C00000"/>
              </a:solidFill>
            </a:endParaRPr>
          </a:p>
        </p:txBody>
      </p:sp>
      <p:sp>
        <p:nvSpPr>
          <p:cNvPr id="6" name="AutoShape 4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7" name="AutoShape 6" descr="data:image/jpeg;base64,/9j/4AAQSkZJRgABAQAAAQABAAD/2wCEAAkGBxQTEhUUExQVFRUXFxsWFxYXGB0XGBgcGBcYHBgbGBsYHSghHx0lIB0YITEhJSorLi4uGB8zODMsNygtMCsBCgoKDg0OGxAQGywmICY0LTAsLC0sLCw0LCwsLCwsLC0sNDQ0LCwsLCwsLC4sLCwvLCwsLCwsLCwsNCwsLCwsLP/AABEIAOcA2gMBIgACEQEDEQH/xAAcAAACAwEBAQEAAAAAAAAAAAAABgQFBwMCAQj/xABSEAACAQMCAwUEBQcGCggHAAABAgMABBEFEgYhMQcTQVFhInGBkRQyQlKhIzNicpKxshWCk6LB0RckNENTY3OjwvAWJURUdLPS4TVVZIOUpLT/xAAaAQACAwEBAAAAAAAAAAAAAAAAAwIEBQEG/8QAMhEAAgIBAwIDBgQHAQAAAAAAAAECAxEEEiExUQUTQSIyYYHB8BQjcZEGM0KhsdHhFf/aAAwDAQACEQMRAD8A2+SQKMsQB5k4qruuJ7KM4ku7ZD5NNGp+RalLtJ0qO8vtNtZgWiP0mWRQzLkJGgX6p+83Xr1A6mvp7MtL27foi4898m79rfmpKLZCU0hgbjvTR/261+Eqn9xryvH2mH/t1t/SKP30tjsp0r/uv++l/wDXUyHs70xelnF/O3N/Exrvls55qLr/AKd6b/361/pV/vr0OONN/wC/Wn9Mn99cbLgfTgM/QbU++FD+8VMj4QsFORY2gPmLeMf8NRawTTysnCTjrTR1vrX4TIf3Gq+57UdJTreIf1Vd/wCBTTCmh2w6W8A90SD+ypCWMQ6RoPcoH9lcOiS/bDpX2Z3c+SwyZ/FRXCTths/sW99L+pAP+JxTnJjJwAPdXzNMVYp2iM/a5n83pmoP74sfuzURu1S/J/J6HdkeBPefjiDl860TNfK75ZzzTO2481tvzej7f12P9pWuB4k4mfpYWqfFR/FcVpdFHlo55rM0kbiiT/OWsHuEZ/er19h4W4jl/OapEi/oZz/ViX99aVU+3XCj51yUUkShNtmWxdll+5zPrd0R4qhk/AmXA/ZqbN2TWqxO0lxezMqs2Xn5ZA8lArSqq+Kbju7K6c9Et5W/ZjY0saU/ZTOz6TaM7FmMZBZjk8nYDmfIAD4U2Un9kP8A8Hs/1G/8x6cKACiiigAooooAKKKKACiiigBH1OTdrsKf6PT5JPdvuEX+ymSlOSTPEUg8tNUf/s5/tpsp0OhXs94KKK6QLlhUiC5JyLgAV6opP4s47jtXMESd/OACy7tqRA8x3jYPtEcwgBOMZ2gg1VnNRW6T4LkYt8IX+0bjaRJJbe3ZkWFfyzp+cZyoYRxn7OFK5Yc8uACNpzD0XiyOwg7iHdeXZO65meRmhWUgbkEjZZ9n1Qq8uXMgk0p6nE05maYjNw7OdgKgZwMDJY8sda5rtjCRqAB0UDwFZE/EHmWzl+nZJF2Om4W75/qXtxxJqEp5XJjPlDEgX/eB2/rV4tOL9SgbJlju1B5pIixvjyWSIAZ9WBqJBc7FY+Pr0HmTUKO+STBDA7s7TjAbbjdt5YbGRnHnVaGv1eXLOUvgNlpaMYwajo3HVnOo3TJBJna0UzBHVvu8zhs9QQeYIplBrDEYMD5ZIPrjlVpoupzaewaPL2/24BzXB6tDn6jjrtGFboQCQw06PFoSko2LHxKNugaW6Dya/RXK0uUkRZI2DI6hlYdCGGQR8K61sGefQKsgKg2y5YenOp9KsY6pcZCl7tDbGl33/hpR842FMNL/ABxAZbK6iXmzW8oH6xjbb+NQSyMk8Iidla40my/2QPzJNNdZLpPH8dlp1jbxRm4ujbRuYwdqRqw5NK+DjzCgEn0yCVnXOM72T/KL1od3SG0Hdn+a3tSn35HwpFl8IPD69lyxka5S5R+gKK/L8kUsvPbOf0p7mQH5KWPzxTRwtxZqVmhjLxXMf2Fmdy0foJNuSPQg4wMYpa1lXq8ft9Mk3RP0RvFFZnZ9qjj8/ZNjzglWQ/syCP8AeabdB4zsrs7IZh3n+ikBjl/YcAn3jIp0LYT91pi5QlHqi/ooophEKKKKAM4tWzxHd/o2US/N0anOkXRDniLVfSK3A/oojT1TodCvZ7wVJsl5k1GqdarhffRN8BWsyKzjDXBZWc1xjJRcIv3nYhY19xYrn0zWG2KnA3tukkJkkc9Xdzl2PxP7q0TtylIs7dc4Vrpd3l7MMzAH4gH4Vk9rcuJEMilVaJXQn7UbFgrY8MlSfcQax/EYznHC6Ll/Q0tK4xeWNt3GrJuHgOXupI1q4k73EfUFdxxnapdUHzJ/A0zo5GceIwa+WekvJYavPH9dDAE5Zx9GKzSH5H8KzPDavzGnyW9VL2S14V4W+nuWlyLSNtrAHBncdUBHRF+0R1Ps+Bpm7UNNjWyhKIqdxPEIgoChVZhGygDou1icfojyrraXb2trDHG1vawoiost1uZ5Wxl2WFSh9o5bJbccklRU6+0ldStUSW4BCy7u9tDsDFAylSH37CCSCuSQVByOg140qFe1dCm7N0ssy5OGbhbZr+J+9jEknew45qiOQXQjrtwcr19k4z0qVps4ZSufZYcvQ/8AP7qc59V/k8RQhlMaFYzCkDmNQxA2/SGfnIAdxJznqypuyM10x13SrH+bWR+7x02CRgmPTaFql4hpcVqWPn3+I/TXZm4/aNI7Lr/Mc9uT+acOnok244+DrL7gQKd6znssjJuLx/AJBHn9LMzEfAMp/nCtGrb0bbog32MrUJK2SRLsl6n4VJrxCuABXuuyeWTisIKxLjPiae7uJI4ZnhtY2MZMR2yTspw5LjmsYIKgDrgk9RjZrxiEOOp5Cvzfo0qpaxsxwNgLE+ZPMn4nrVLXXTqqWzq3gsaeEZz9roiTBYrGu2MbAcZI5nkMDmc+HnmulvbImdq4J6nqx/WY8z8a7I+CCPeK7NesAegGc8h+HurzsrJs1FGKOFFTUuQxVWVcdMjlivUun+0QpGOvPqKVvx14J7exBqu1SHc8C4jG6VUEjsyd2x+owkQEp7WPawccqZjZjZg4B5c88gfTNUmoWYkR43HIgg+nkR7jg07TXRVil2IWwbi0aVw9rmo2rCHUbWWSLkEu4sTEf7ZYvaI/T2j1HVqfwc8xSn2X6813Yp3pzPATbzerR4w3PruUq2fMmm2vWLoYzCiiiunDMeHBnXtXPktuP90v91PVInCPPWtZP6VuP6jf3U906HQr2e8fRVkowAKg2y5YenOp9RsfoTqXqU3FfDUOoQdxcbtm9XBU4YFT4Eg9QSp9GPSsg7XLQRaioC7YzaRBMDCgRvKpA/VBXl4ZFbxSp2g8J/T4kMZVLiBu8hZs7T96OTHPY2BnHMFQfCkWQ3xcR8JbXkx7VNNu7OBbieFhEdoJJBMYLADeqnK5BOM+IAODyp07NU3wXUPLaLsSyDxaN4Y2CgeO5k2kHqu4V51SMSGS4tgbm6MhW+tCQJBbtFslg7tiGwpUMhwcsSRkMakdnPC11Y3c28h7WSFBHITtk9hiY1kQ8wwV2BPT2RVSFEa3uj8/7D3Y5LDPnFMjXIdYmVu+SItkyxvG0bFiit3ZGw5AOOf1uRzTFwlCILfZscd3GneTFWAldU2sURx3jBVVF3Ee0AoGcVeX17HChklkWONfrO7BVGTgZJ5deVVI4vsm5R3ds749lBMpLHwHs5PyB91WZWylBQxwhMaoxk5Z5Zn/ABTYy3Vo8lvJHNbRMGYRyiZ8gKJiAIlIYgd4wYk5L4B3VVcO8NzTKBboCrAflW5RKPAg9WwPsrzPLOBzDtpXEcEd9uuGihmulEYSPIj/ACLNzllmWMvIS+0YUeA51acCRBLeVFP5Nbu5WIDoqLcOAo9AQcVGdP4iSVjeF6B5nkpuC5fqTuG9DSzhESEsSS8kjfWkc4yxx06AAeAAHhVxAuWFc6lWa9T8KvPEY8FOPtS5JVFFFILJEvG5geVfnHiGDuJruxcYId2h8jHId8fXqBkA+7FfoiVskmkvtH4Us7qLv7mX6M8I9m5BA2gnkrA/WGTyHXJ5Hmcl1Csgl6rlfqLrt2Tb7mXTq1vBDdRqWs5xy65tpQSJIW/QDBtpPh8zwXVdvIjIYnHkOWcZ8sZ+XurrwZod80o2xXU1tIwYBx3dtNE8hWRpVY7QWQbhtyQdpHgat+Luya6i3ixxcQNzWJ2Cyxc88ixAZR78+nic+3SVylnv1+/vJdhdJIhWN4JEB6HAJHwqXDqGX5NkgY94/tql4Rkgaa2S5jeVZtqLGh2lnIXGSCPZ58+Y6jPLNNfHelRW8SGKCGB1uu6LQgqrq1u8hGTjcUZVG73jkdwFGWgTUpZ7lhahppENbk7Sp5gj5VwrzYKWCg8yf7a9Vm4SbRazlDJ2VXhi1GWH7FzAJBz/AM5AwBwPVH/qithrAeGrxV1OyYH2luDE3p30Dj8cj/kVv1em0Um6Y5+/tGVekrHgKKKKtCTMeCjnV9aP+tgHyWWnqkjgVf8ArDWW/wDqkHyV/wC+ngCnw6FefvEuzXkT51Iryi4AFQNY122tQDcTxQg9N7BS36o6n4UlvLHxWFgsaKzRe1Lv5MWaW7oCVCTz91PLjxSMKxQeW/mfIVdwdoNtjbcCSzc8sTjCE/ozKTGf2gfSpbJYzjgh5sM7c8lX2maEJYjdRJ/jEB370G2VowCHVXX2sqCXGD1XHia7cAcWxXGmxzyzKpiURTvIwXDoANzFvvcmz+l51Z6vrAWEG3KSzTZS3VSGV3I+sSOWxB7THwA8yAVSy7N4bOe2nCpMqA/Su8OE3hSwuVRjtG1tw2+AfI5jmq6McjKXLBw414ztDJDLFPZXKRMRJBMN65JGyWIgEllIKlkDkBuQPOrq+4whu7WRPpdvZSYDCRbpcggg7SPYlCnG0+yjYJxg1yvOE7R7hopPbiuSbmCLGEWRU23GxweXeK6NjHUFhzUYQtC0+FJGjneyWSIqEur+XvCYCoaAQ27uoyqnB5qFIxzIIEYywhjjl8j3w7frOhe2thGztumuJwZ1dgAhNvlgZAyr+cO0Y25DHcBWNpy215bJb3E73ctwskqbxsMOD3zSQxhY1TaMKdoO7bjODU/SovpVzGIruae2iVmmZR3UUjkBYoomiRAVX2mb2m+yM9acLDTYYQRDFHHuOW2KF3HzbA5n1NMhCUnubIWWQitqWX3JVWMS4AFQ7dMsPnU+mWP0E1L1CvMjYBNfSaznjXiae4i+i2dveIZ5I40ulT8n3RYGSRHUkqNvQkDkcil5S6jcZHOlPtS0tLjTpQ/IoVdG+62dm4+Y2s2fQ+HWvNzbDSmEwlkNi3szrNI0vcHH5OVC2WwzYRlGebqR0qrvOPLe+ilt4bS+uElRo96QgJ7QIzvdxtx1yaYrIyjkT5coywaBYWxjijjJB2IqZVdinaoHsrk7Ry6ZOPM1IrLonc2m6NLo6zAV3j25/aUdHO4Ri3lXOACBkk82Q1omjaitxBFOoIEiBtp6qT1VvVTkH1FUpRxyXU88GP6d2ezHWHVgY7a3LTJKV3KyyOSirk8mAJGfsmLPlXrtM4mS7uVigbdDApJcc1eRzg7T0IUKRkeLN5VtE0SuCrKGU9QwBB94NY32rWpjvlbGEeFdmBgfkyQVHuyD8aXdL2Hj77koR5ImldUzywOefDC16vY9rHOOeW9wyajo+RkdDXDV987JBH+duXWBPHAbkzHHgFySfCvPV1SstSXqaMpqMMsZuDez8ziw1JH2P37TyoxOHiEjdyVA5bguB6h+vLns9R9Ps1hijiQYSNFjUeSoAB+AqRXrUklhGM3l5CiiiunDOuBk/wAc1Y+d7j5IP76eLRMnPlSbwSv+MaofO/cfKOP++r3jK4kg026kiJWRYWYMOqcubD1Vct8KbnEROMzOGq649w8lrYv7anbPc4DR2/mq55PNjlt6LnLHkFaJBwgsRzBK0TkflLgos13K3m00+4Yx4bfdirbQNOht7eOK3A7pVG0jnuzz3kjqW6k+OasKpSm2XIxSFDVez+G5AE9zeSEEMGMiAhh0I2xgAj0FfG4E5YF/eEHqH7h8+/MFN7HAyeQHMk+FLercdWcHs94ZpSMiCBTLKeWear9Xw+sR1rsLLFxFv5EZ11vmaXzPvCfBVtYF2hDNI/1pH2g45eyqxqqqvIEhQM4Gc4FQpOLLRry4DzxiG1gEcjFxsLzvlk/SKiJRyzzdh1pW4gsJNVYNcW0NqgG0HCy3ZUE4Bk+rGPHGGIyakaTaPaGIGztrsQLshlG2G4Rck4IZSjNk/XBU82Pic2Pwl23c0yt+No3bFJfQgvxhDbW9orJPI1ncvtAjYSC2RJkjZw2Nu6NlXDYOAWx0zadmN3DlhM7i8uBuMMsbRqqo8rhIS6jft7xiTkn4CpetX9zfKIXiFtbkgygyCSWUAg937A2qhx7RySRy5ZNQ+I4TKncxtsnwZoH+68LIQc+HNgPcTVijSS2uUlh+hWv1sN6hF5Xq+xo9FVXC2sfSraOUja/NJU+5Ih2yL8GBx6EVbKMnFBMl2acs+dedU1GK3iead1jjQZZ2OAOeB7yTgADmSQBUlRgYqHrOkw3ULQTpvjbG5clehBBBUggggHINV28stRWFgz7V+LZr54rRbWa3tbqTujcynu3kRVZ5Fji+sA6qVDk9GPIHo/qoAwBgDkAOgpJ4l4C022ge4VZYJUZZEnjkeScyA4RU71m3FiQu3xyPeL7hWzuYoB9Mm76djvc4CqnsKNihfZwMHmAMkk450i0bWQO0fRJruz2W5XvY5EnVX+q/dknY3hz8jyJAzjrSJpou59Ga/n1C4UiKV1jiWOHmjOqDeqZ5lR0x1q5sxfaqtxNFeG2s5ZDFEqx7naKIsrOjbhsMhLZ5Z9kc8DnI7SLJLXQpoYgQiJFGo8cd9GCSfEnmT7zTa68LMhc7ecRZTafpvcaRDqaXEsV3II1luDI8i93NMIzvWViMKH3+GGXIOMitO0bTUtoI4EJKxqFBY5ZsdWY+JJyT6movCWlxvpNrBKgZHtIldD0O6Jdw+ZPOq+DgOWIBINTvY4hyWNu7l2jwVWdCQB0HkKjOOehOMsDBe3ccKGSV1jRebO5CqPeTWe8Y2s+qWkssELIsPt2hdSJpzgiQhDzVCv1ARliFOAMZsuGuFozPcvdNJdvBclIZLhzJtXuoXyEP5MMGYjIUdOXq70lpLgYuT812uoiPcH3l1UkxKCzDaCZMr9nbg5JxjBzWjdkOh9/O+ouPyaBobXPj4TSj8UBHhuq6u7ZYNYXeimDUbdreT2RzliBYbj+nGSuPHHpT3ZWiQxpFGoREUKqjoAowBUadLCEvMXU5ZbJrazvRRRVsSFFFFACTwFHmbUj4fyjL+EcP9tOpGeRpP7MucV4/39Rum/3mP7Kca62cSwKh4HSMk2lzc2YOT3UTq0IJOSVimV1X3LtFRn4f1RW/J6lG6f661UuPTMbKD8hTpRUcIllmTcUaHM00Vvc389xuV5Zo0At4e6HsqrLF7R3OeWWPKN6l6fp0UC7YY0jXyVQM+89SfU18iuO/ury46hpu4j/2dv7HL0MnfN/OqXWxpKlGtPHLMDXXSna454QUUUVbKJQXt/O121vFLbwlYkkUTqSZSxcELhhgLtHTJ514vjepJBJJa7ljZ972ziUMjRkckYK+d2w4APIfCpnEdpaPHuvFjKL9p+W3PgrDnz8h1pQ0K8ht5bhtNnLxfQriXujuKpJFtKnDgdc+PPrzwaztRKyuTe7jsa2ljTbFRcHnv/0ZNB4tgt9Q7vftiu8bldWjaGdQFDMsgBCyLtXOMZQHxNazZLk58PD41ku27kgTvktL9WVTtkTuW5gHII3qfgq00di13nTzbtyktZpIXGdw5sXXYcn2cMFH6pqtbvXMljJco8t4UJZwP1FFJvanrUkFosUBxcXcq2kR6bTLyZs9RgZAI6FgfCq5aI9pc/yjfGUc7OycpD5S3IBWSXyKxglVPmzEGrbiwv8AQbrugxk+jy7Aoyxbu227QOpz0Fd9B0mO0t4reIYSJQo9T9pjjxY5Y+pNT6rSll5HpYWDMuGu0Gwt7GGLMomhiSP6P3bCV3ACkJy2klsnr4+FcuMdUuL+ylthYSxmQLtZpoeRV1cZG7OOWPjTBxc2+9tozzEUUk5H6blY4z8F7751zrY0tPm17pGJrNS6bNsV+570rjKaKGKJtOuD3caplZYDnaoGR+UHlVgvHv3rC9Hu7hsfsz5/Cqyinfga+7Ef+nb2X9/9nKPtBtIHuXuBNbq8oePvIJAXHcQq2MKVzuVhjPhmpH/TCeUBre0CoRkPcShcg9CEhEmR72Fc2UEYIyD1B5ihECgAAAAYAAwAPIAUteG17syeScvFbNuIpJldrH065CCSW1Tu5UmjKQOWR42ypDNN71PLmGPnXa64/wBQtPaubWK4gH1pLUsjovm0chbPj0OPUVMopz0NWMR4Ex8RuTzJ5Gzhfia3v4RNbPuXoynk6H7rr4H8D4E1cVib2LaddDULMER5xd269HjP1nRfvL9bHp7wdntrhZEV0YMjqGVlOQysMggjqCKzLapVywzYpujbHdE60UUUscJPZE26wZ/v3Nw3zmanakXsS56Pbn7zTE/08lO8sqrzZgo9Tj99AHuoOuagLe2mnPSKJ5PfsUtj8K4XXE1nH+cu7ZP1pkX97Ul9o/GthJYyQR3kDtK0cZCOGwjSoJT7PgE3UIG8EPhu1MVrAjfWEalvVmG5yfUsSasaV5u0LT1/z+f1Y3/9OKiydpliOhlb3R/3kVuK6qKxuR5t0XSbe18/AcqKUYOPEkGYrO+kz0Kwgg/JjXdeIL5/zWkXh9ZAYh/WSuPVVL1OrR3v+kuNNQTXsu9QVtkjEeeYEku5nYD7wUIAeo3N5mvHE3Dc01wLi3kjV2ga1kWVWZe7diSy7CDvGT15Hl0qJ2cXDytfSSp3chudjpndsMcaqVz446fCmTXOH3nhM0VxNBJEDt7tsKTjPtocqw6dR8ayLZ75uRvUV+XWoi5qfAExtBFaXcuVQBo3J2OQuDzH5RATzwrFfDFNPA/E9oNtj3AsLhRn6KwADcslonXlIOR5/WO08uWaXuFOJ5WW2W8CJLcRiSCWM+xJyyVI6pKB1XofDyqb2p6RHeabNKyDvbdTIrAc8DmfgQCCPj4DEG2+oxRS6Ie73XbWH87cwR/ryon8RrOO1Piewnt42gvrc3NtMlzAATIrNH9glAeR+HMDJAyaRNLg4ZQAyyXkjYG5XBABxzA7tV5Z9a0rgL+QJWAsY7fvV6LKp74eqmbLH3qTXDpF03tfsyq/SkmtJCoba8bMpDDIZCoyVPgSoq6g7R9LcZF5EP1gyfxKKcbuyjlG2WNJB5OoYfIiqg8F6d1+gWf/AOPH/wCml+Wie9iKdZgutSneCVJVW2gTcpyMiSdiP6w+dWlReO9KhsJ7W7hijhgINrP3ahEUOd0TkKAAA4ILH7wrpcXccYy8iIPNmCj5k1taKS8rHY8/4hCXnbu52oqCdZt8bvpEO3OM94mM+Wc1zh4gtXYIlxCzE4CrIrEn0ANWt8e5S2S7MsqKKKkRCiiigCssbt/pNxE5yFEckfIDCyKVI5dcOjHn96pGi64NMkEcnKwlf2W8LWRjnB8oXJJz0ViegPKuu7hIr5WdlVWtX3MxAA7qVCMk8gPbeqTWuLkuElt7O2kvTsbvNqN3Srg5JIGT05Yxnlg5qnfscGpvldDQ0vmRsTrWU0sm9A19pN7J9MuLfTokuLhJwQGiKHcqRkDYgf7QHUeWcDkBTlWSbhlkfY0BuX+UbtYtzFIozsRAzFgoBYjlnrgZOT416g7C9PBy8l1IfHdIgz+zGD+NajRQAgw9jmkr1t2b9aaT/hYVPj7OtJhXJtIAqjm0hLAe8yMfxpvrHtStzrFxNLcs/wBBt5XiggQkCUx5V5X282ychcYOOXnuAL2fWuHbX/5eCP8ARRJKfnEjGuQ7WtMU4top5j92C3wfk22jRNHsAu62htyOm9VVjkdQWOWyPInNXagAcuQ9OVAFR/hFu5P8n0i4IPjPItv8cMDmvf8ALesSHlHY26/pGSdx+ztX8a7SazACR3yFh1VW3t+yuT+FcBryH6kVy/ut5VHwMiqD86AKfs6B2XhZlaQ305kKjA3ZUEhcnAOMgetPdpIO6mDHC7Tknp0P/PwrMr7RGedp7a11C2kc5do54IVc+bqZH9T06knqa4y8K30uRK7uh5FJr5yhB+8kEC5926gCr0DRYG0NrgRotxEskiThQH3QyM6EH+aFrYo7TvrO4VsYlhZCP1o2B/ipMbh25kgNtJPbxQFO7MdvARhT4K0khx78V3k0zUGjaE3saxsNrSLARMy9Dn8psDEfaA8c4oAicJXVqmnWrzm3j/IqCZCi5xy+17qj6/e6S6gygciCs0UMgKHPIrLEnI5APXw6UzaRodvbIqQxIu0Abgqh2wAMswGSx8TVdxu35KAZ5m6iA9cbmP4KT8KAKbSeKb6HnZXUWrQDrFIwF2g9/Jm95BPpTNo3a9YyHu7nvLOUcikynAP6wHIerBaU77h+3lO5ogHzkSJ7Dg+B3Lg5rxcWlxsCFobxB0S9jDtj0lXnn1INAGuia1voHQPDcwuCrBWV1I96nkfxBFLdt2SaShB+i7iPvyyMPiC+D8RWWxabYvcRxyQz6XcucRywyb4mOcDBzkZJHIBeo5+b7w7xFfWN7Fp2pMsyS5W3u+hYgclfPUnkvPnlhzbPIAgcdcL2aX1hDDaQIuJpZtsYGVRVVA2B7Q3t4+VWsUKr9VVX3AD91fOJfa1hj4R2MYHoZJ5SfnsX5V0rW0UUq8mF4jNu3HZBRRRVwoBRRRQBRroFvf6mI7lQ8cFsHCbiuXklOM7SCQFQ8vWtKsLGKBBHDGkSDoqKFX5DxrP9B4VW/S8uAzRTi622twv1ozbIEBHmhcyhl6H5ENvCmstcRMsoCXMDmG4QdBIv2lz9hhhlPkceBrzmrblY5HqtHHbVGPwIWky/yfefRjytLtme2PhFOctJD5BX5ug5c9wHhTtShx/p3f6fcKMh1jMsbA4ZZIhvQqRzByuMjzNUuj9pxaCFpLaVnaNC7KMKWKgsVHkTnFRhLKGTWGaTRRRUyJWcT3xgs7mYdYoJJB71RiPxApG4Bte7061XziVz75PbP8VMXalLt0m9P+pK/tEL/bUDRxi3hH+qj/gFAETU+HY5m7xS8M/hNCdjnHQOOjj0YH4VR3V7qFqMXECX8I6yQqFlGPFoTkE/q0513S4HR13Dz6MPj4/GgBW0TjWyuMKkyo/TupPybA+QDcif1SaYqg63wjY3n51ELHluYbH/AKROfw6Uur2ZXEP+Q6hPEPBGZZYx6BcqPmDQA4UUrJwzrgGDfQEfeMKZ/divJ4S1E/ntVbHlDHEh+anP4UANRqpv+J7OHlLcwqR9neC37K5P4VTxdnFs5xc3F1cf7aZmHyUA1d2PBOmw42QxEjoTFvP7UhJoAoX7SLRuVulxdN5QwsfnuxVbq+o6hdtCY9MkVYnMg72ZELExug3KwG3G4nqegrTYhAgwFcjy5KPktdRfqv1YlHqeZoAzSLQ9ZlxtS0iHqXkI/ZG2p0XZlqMv5/UtinqsUQU/BlYfjT4+qyHxA9w/vzUaS4durE/Hl8qAKvh7swsbaVZCz3E68w8r7mBHjt6fHGR51V9sQ/xnSv8AxsP8dMqOQcjkR0NLnagO8u9Ix43sB/rZP4UASNdH/W0/ra25/wB5cCvdHFKbdWB/0lkoHvinfP8A5q0Vs6N/lI8/r1+e/l/gKKKKslMKi6peCGGWU9I0Z8ee0E4+PSpVVHE0XerDb4z9IuYYSP0TIHk+GxGqFktsGxlUN81Hux74I0/6Lp1uj8mWISSk/ffMkpP85mqq4G0/2HvXH5e+Kzv+ghH5CMD9FCM+JJPpV9xfOY7C7cdUtpmH82JjXHQP8lt8dO5jx/RrXnLXwerrXJC44vxBp91ITgiF1X9Z12IPizKPjVloWgxw20EJUExxRxkkcyUQKT+FKPH1x313ptgp/PXAnlHnHb+3tPoxB/YrRqK1wE3yFFFFMICr2p2rSaTeKoye63fBGDt+Cmq/RJQ1vAynKtFGQfQoMU8sM8jzFZ5qvD17Zc9PSO5tski1dtksWTnbDIeRTrhW5joM9AAW9FKdvx7bhu7ukmspfuXCFQfUNjGPU4pls7tJUDxOroRkMpBH4UAd6+V9ooA+Yr7RRQAUUUUAFFU+ocUWcGRLcxKR9kMGb9lcn8KW73tVs1O2JJpmPTaoQH9s7v6tAD5RWeQ8UavdZFpppUfelDY59OchjX99To+FNfly0t5DbrjO1MFh6AJH/wAdADoaVtU1SG71LT7aFllkiuBM+z2ljWKJ/rMOQOce448xS3wTwkNRvLyG8u7i4itWQcnZVkZi+4EMWwAUI9kgnGcitp0TQba0TZbQxxL47Rgtj7zdWPqSaAFrjyLF3ZSeazwe8ssco/CJqhVadpp2wW0v+ju4ifQSB4Sf95VXWroXmDXxMTxKOLE+6CiiirpnBUFTnU9NT/WTuf5ls+D82FTqqbm4WHUtNnkZUiVriN2Y4Ud5ASpJPIDKVX1X8plrRfz45++DQ+MMfQLzd9X6NNn3d02ap+z1idMss9fo8fyCgD8MUocW8QXWsr9E0yJxZu4Sa9YbVYA+0IwxBKDxxzbpgDrpVvAsUaogwkahVA8FUYAAHoKwLX6Hpq0K3DNqJ9ZvrphkW6R2cRznnt7ybl4EFgPifOn2kDsavUntrudMjvr+eVg31l37CoPqF20/0xLCIPqFFFFdOBRRRQBHvrGKZCk0aSIequodT8GGKyPj/s07h/pmnLKiD8/BbOUkAH24euceKeOOWK2SigDCtPbUGhE9jqEd5F92eMB19HIy24epHyr2vFuqR8pLKGX9KN9v4FmP4U78T8Akytd6dILW6PN1x+QuPSVR0J+8B4nxOQnS8Qqknc6hC1jcebAm3l82SQcgPXmB55oA5f4QLzp/Jb5/2jY/8r+2ux17WZPzenxxesrg4+bqfwqz7s7QwwynoykMp9zLkGrjTNRBAVjgjkCfH/3oAVP5M1yb85d29uPKJdx/gz/Wrz/g1Mv+V39zP5gHC/KQv/ZWgUUAKth2d6fF/mN5/wBYzOP2Sdv4Uw2dhFEMRRxxjyRAg/qipNQtQ1WCAZmmji/XcL8gTk0AMmgr9c+4fv8A/aqrtD4lWzs5nBG4LgfrtyRfmQT6A0m6t2v28YENlHJO55DAKhj7yNx/mqfeK5cNcG3upTpdasNkCHdHakY3Hw3J1C+e/wBo9CAKAGHsU4ea1sO8lB725bvm3fWC4xGG9SMv/PrQaKKAEvtfYfyY6/aaa3VPVvpEZx8gflUA1E7SL3v9RsbIYKw7r2UeRUFYfjuLcv0hUqtPQR9lsxvE5JzjHt9Qoooq+ZgVQ8caR9KspYwMuB3iee5OeB6kZX+dV9RXJRUotMlCThJSXodOEeLrA2dsIj3UexY9u1zHCw5d3LKRtViehdgWyDz3c7+81hEnt4QVZpmcYDDcoSJn34+77IUnzday6C4Ok3buy79NuzidMblhduW4r02nPPzBx1Vcumq3djpUPe29vCJZ8JBHCqhrh2xsUFR9TJBz0GRjmQD5q2l1z2s9ZTdG2ClE7cFRIup6sIk2putixAwplaN2lx4Z5qTjxPPrTxVLwlo5tbcLIQ00jNNcOPtyyHLkeg5KP0UWrqprhHGFFFFdOBRRRQAUUUUAFRdS02G4jMc8SSoequoYe/B8fWpVFAGbX3ZFCrF7C6uLJjz2oxeP4qSGPxYj0qvfhfX4fqXNpcjwMi7G+QQfxGtZr4GByMjl19KAMM4k1jW7JY2uI7RRJIIkKgtliCQD7fIcjzrjJfa2/LvbaL1VRn8Vemft5k/J2C+d2p+S4/4q5IuWA8yB+NAChrOj34iaW61CXYEZ9qZUNgZ+yyjy6r41d9mXZZb3Fql3eq7NKSyIHKDu/ssxXDEtzbr0K+Oam9paF4I4FOGnkjgX/wC5Ig/cDWtWtusaLGgwqKEUDwCjAHyFAFfovDlpaD/FreKLwLKoDH9ZvrH4mrWiigAooqPqF4sMUkrnCRo0jHyVQSfwFAGE6vrb2esX5niM5d1zJAdxjjK/kkKkDntC559R40wabxZZz/UnQN02ue7bPlh8Z+FJOjyvKJLmT85cSNM3puPsgegHT0NSbi0jf66K36yg/vqrHxx0Tde3KRy3wiF635w2aOpzzHMelfcVli6HCDlFZCfuO6/gDivR0lT1knPoZn/vq2v4jpxzFlN+AWek1+xpV1dxxjdI6IPN2Cj5k0salx5ACUtla6k8k5Rj9ZyMY92feKWYtAtwc92GPmxL/wARIqwjjCjCgAeQGB+FVr/4jysVR/cfT4DFPNks/oUnEq3M8Ly3MuWUbkhTlEmCM8j9Y4zzOevjWocABtVnh1GZNsVrEsUC4wGnKj6RKB91T7C9RkZ5FaRdQi3RSL5ow+amtN7C5c6PAPutKP8Aeuf7aTotRO9SlY8vJduphViMFhD/AEUUVeEBRRRQAUUUUAFFFFABRRRQBlHadxPdNeppts5t1ZBJLMv5wqQx2ofsjC9RzJI6AHK7/g4hXDw3kkcv394BJPUkgBvlirvtm094Lq11NFLRqO4nx4AlthPv3uM+YQeNebW5SRA6MGVhkEdP+fSgBcn4VummhNzfG5SFtyhmZyMEHA3McZKrn3U22q5dR+kP31yqZpYAfeeiAk/uA/58qAIGtSCXV9NgPhMZfjDGzr+OflWvVgXCd2briOJl5rCJMkdMLFIGP9I+PlW+0AFFFFABSJ2yXpXT+4UkPdSJBkdQvN5D7tikfzqe6xXj7VvpWoOFOY7UGBfIyNgzn4YRPerUnUW+VW5DKob5JFGiAAADAAwB5AdK+0UV5U1wooooAKKK8QyhwGU5B6Hz54yPT18a7h4yB7IzWg9goxpKZ/0sv8VZ+K0rsWi26YnrNP8AhMw/srX8Kfvr9PqUtZ6D1RRRWwUQooooAKKKKACiiigAooooA5XVskiNHIqujAqysMqwPUEHqKy3VuyJ4naTS7owZ59xLlo8+jczj9ZWPrRRQBSz6NrsP1ra3mUfaR1X+KRf4aiXEGtTr3SWaxk8twljyAepGZOR9eZoooAe+yvs8/k1XlmZXuZFC+zzWNM52qSASScEnp7KgdMnQaKKACiiigCk401z6FZTXAGWVcIPN3ISMH03EZ9M1h9lAUQKSWbqzHmWZjlmOfMkmvlFZHisniMfTku6NLlneiiisYvBX2vlFAFSHNyxA5QKSreBkYdV9EHj51bAUUVY1Psz2LohdXMdz6s+1qfZIuNNj/2tx/8A0y0UVe8K96RX1nRDjRRRW0UD/9k="/>
          <p:cNvSpPr>
            <a:spLocks noChangeAspect="1" noChangeArrowheads="1"/>
          </p:cNvSpPr>
          <p:nvPr/>
        </p:nvSpPr>
        <p:spPr bwMode="auto">
          <a:xfrm>
            <a:off x="307975" y="7937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IN" dirty="0"/>
          </a:p>
        </p:txBody>
      </p:sp>
      <p:sp>
        <p:nvSpPr>
          <p:cNvPr id="11" name="Flowchart: Alternate Process 10"/>
          <p:cNvSpPr/>
          <p:nvPr/>
        </p:nvSpPr>
        <p:spPr>
          <a:xfrm>
            <a:off x="5580112" y="1412776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Start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580112" y="206955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Pick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5580112" y="2717631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5580112" y="3365703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Apply Paste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5580112" y="4013775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580112" y="4653136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Mouth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19" name="Rectangle 18"/>
          <p:cNvSpPr/>
          <p:nvPr/>
        </p:nvSpPr>
        <p:spPr>
          <a:xfrm>
            <a:off x="5580112" y="5309919"/>
            <a:ext cx="1080120" cy="42333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solidFill>
                  <a:schemeClr val="tx1"/>
                </a:solidFill>
              </a:rPr>
              <a:t>Rinse Brush</a:t>
            </a:r>
            <a:endParaRPr lang="en-IN" dirty="0">
              <a:solidFill>
                <a:schemeClr val="tx1"/>
              </a:solidFill>
            </a:endParaRPr>
          </a:p>
        </p:txBody>
      </p:sp>
      <p:sp>
        <p:nvSpPr>
          <p:cNvPr id="20" name="Flowchart: Alternate Process 19"/>
          <p:cNvSpPr/>
          <p:nvPr/>
        </p:nvSpPr>
        <p:spPr>
          <a:xfrm>
            <a:off x="5580112" y="5949280"/>
            <a:ext cx="1080120" cy="432048"/>
          </a:xfrm>
          <a:prstGeom prst="flowChartAlternateProcess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>
                <a:solidFill>
                  <a:schemeClr val="tx1"/>
                </a:solidFill>
              </a:rPr>
              <a:t>Stop</a:t>
            </a:r>
            <a:endParaRPr lang="en-IN" dirty="0">
              <a:solidFill>
                <a:schemeClr val="tx1"/>
              </a:solidFill>
            </a:endParaRPr>
          </a:p>
        </p:txBody>
      </p:sp>
      <p:cxnSp>
        <p:nvCxnSpPr>
          <p:cNvPr id="14" name="Straight Arrow Connector 13"/>
          <p:cNvCxnSpPr>
            <a:endCxn id="12" idx="0"/>
          </p:cNvCxnSpPr>
          <p:nvPr/>
        </p:nvCxnSpPr>
        <p:spPr>
          <a:xfrm>
            <a:off x="6120172" y="1844824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/>
          <p:nvPr/>
        </p:nvCxnSpPr>
        <p:spPr>
          <a:xfrm>
            <a:off x="6156176" y="2484185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>
            <a:off x="6156176" y="3132257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/>
          <p:nvPr/>
        </p:nvCxnSpPr>
        <p:spPr>
          <a:xfrm>
            <a:off x="6156176" y="3780329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/>
          <p:nvPr/>
        </p:nvCxnSpPr>
        <p:spPr>
          <a:xfrm>
            <a:off x="6156176" y="4428401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6156176" y="5076473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/>
          <p:nvPr/>
        </p:nvCxnSpPr>
        <p:spPr>
          <a:xfrm>
            <a:off x="6156176" y="5733256"/>
            <a:ext cx="0" cy="224735"/>
          </a:xfrm>
          <a:prstGeom prst="straightConnector1">
            <a:avLst/>
          </a:prstGeom>
          <a:ln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Picture 8" descr="http://www.drueckert.com/wp-content/uploads/Oral-Hygine-Brush-Teeth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xmlns="" val="0"/>
              </a:ext>
            </a:extLst>
          </a:blip>
          <a:srcRect/>
          <a:stretch>
            <a:fillRect/>
          </a:stretch>
        </p:blipFill>
        <p:spPr bwMode="auto">
          <a:xfrm>
            <a:off x="6857803" y="4019493"/>
            <a:ext cx="2033743" cy="25058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Date Placeholder 3"/>
          <p:cNvSpPr>
            <a:spLocks noGrp="1"/>
          </p:cNvSpPr>
          <p:nvPr>
            <p:ph type="dt" sz="half" idx="4294967295"/>
          </p:nvPr>
        </p:nvSpPr>
        <p:spPr>
          <a:xfrm>
            <a:off x="179512" y="6520259"/>
            <a:ext cx="51229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r>
              <a:rPr lang="en-IN" dirty="0" smtClean="0"/>
              <a:t>© LPU :: CSE101 C Programming :: Dr. Lovi Raj Gupta</a:t>
            </a:r>
            <a:endParaRPr lang="en-IN" dirty="0"/>
          </a:p>
        </p:txBody>
      </p:sp>
    </p:spTree>
    <p:extLst>
      <p:ext uri="{BB962C8B-B14F-4D97-AF65-F5344CB8AC3E}">
        <p14:creationId xmlns:p14="http://schemas.microsoft.com/office/powerpoint/2010/main" xmlns="" val="1704292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12191</TotalTime>
  <Words>817</Words>
  <Application>Microsoft Office PowerPoint</Application>
  <PresentationFormat>On-screen Show (4:3)</PresentationFormat>
  <Paragraphs>151</Paragraphs>
  <Slides>21</Slides>
  <Notes>0</Notes>
  <HiddenSlides>1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CSE101 C Programing</vt:lpstr>
      <vt:lpstr>Course details</vt:lpstr>
      <vt:lpstr>Course Assessment Model</vt:lpstr>
      <vt:lpstr>Acknowledgements</vt:lpstr>
      <vt:lpstr>The course contents</vt:lpstr>
      <vt:lpstr>The hitch…</vt:lpstr>
      <vt:lpstr>Let us re-invent ourselves</vt:lpstr>
      <vt:lpstr>Daily routine</vt:lpstr>
      <vt:lpstr>Daily routine</vt:lpstr>
      <vt:lpstr>Daily routine</vt:lpstr>
      <vt:lpstr>Daily routine</vt:lpstr>
      <vt:lpstr>So what does this mean?</vt:lpstr>
      <vt:lpstr>Logic, logic and logic</vt:lpstr>
      <vt:lpstr>What next?</vt:lpstr>
      <vt:lpstr>What next?</vt:lpstr>
      <vt:lpstr>Diving deeper…</vt:lpstr>
      <vt:lpstr>Diving deeper…</vt:lpstr>
      <vt:lpstr>Programming for Engineers…</vt:lpstr>
      <vt:lpstr>The course outcome…</vt:lpstr>
      <vt:lpstr>Get Set Go!!!</vt:lpstr>
      <vt:lpstr>Next Class: Computer Organization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VAIO</cp:lastModifiedBy>
  <cp:revision>144</cp:revision>
  <dcterms:created xsi:type="dcterms:W3CDTF">2013-10-21T21:58:54Z</dcterms:created>
  <dcterms:modified xsi:type="dcterms:W3CDTF">2015-08-05T05:14:18Z</dcterms:modified>
</cp:coreProperties>
</file>